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312" r:id="rId4"/>
    <p:sldId id="276" r:id="rId5"/>
    <p:sldId id="311" r:id="rId6"/>
    <p:sldId id="289" r:id="rId7"/>
    <p:sldId id="258" r:id="rId8"/>
    <p:sldId id="307" r:id="rId9"/>
    <p:sldId id="309" r:id="rId10"/>
    <p:sldId id="283" r:id="rId11"/>
    <p:sldId id="259" r:id="rId12"/>
    <p:sldId id="260" r:id="rId13"/>
    <p:sldId id="302" r:id="rId14"/>
    <p:sldId id="305" r:id="rId15"/>
    <p:sldId id="262" r:id="rId16"/>
    <p:sldId id="285" r:id="rId17"/>
    <p:sldId id="286" r:id="rId18"/>
    <p:sldId id="310" r:id="rId19"/>
    <p:sldId id="287" r:id="rId20"/>
    <p:sldId id="263" r:id="rId21"/>
    <p:sldId id="264" r:id="rId22"/>
    <p:sldId id="265" r:id="rId23"/>
    <p:sldId id="271" r:id="rId24"/>
    <p:sldId id="282" r:id="rId25"/>
    <p:sldId id="290" r:id="rId26"/>
    <p:sldId id="272" r:id="rId27"/>
    <p:sldId id="273" r:id="rId28"/>
    <p:sldId id="291" r:id="rId29"/>
    <p:sldId id="295" r:id="rId30"/>
    <p:sldId id="266" r:id="rId31"/>
    <p:sldId id="293" r:id="rId32"/>
    <p:sldId id="296" r:id="rId33"/>
    <p:sldId id="297" r:id="rId34"/>
    <p:sldId id="298" r:id="rId35"/>
    <p:sldId id="299" r:id="rId36"/>
    <p:sldId id="300" r:id="rId37"/>
    <p:sldId id="301" r:id="rId38"/>
    <p:sldId id="267" r:id="rId39"/>
    <p:sldId id="277" r:id="rId40"/>
    <p:sldId id="280" r:id="rId41"/>
    <p:sldId id="278" r:id="rId42"/>
    <p:sldId id="275" r:id="rId43"/>
    <p:sldId id="269" r:id="rId44"/>
    <p:sldId id="308" r:id="rId45"/>
    <p:sldId id="270" r:id="rId46"/>
    <p:sldId id="306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6A170-37D1-489E-BED8-32D29A456E2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91F5879-9895-463C-81BD-9DDBF23661F2}">
      <dgm:prSet phldrT="[Testo]"/>
      <dgm:spPr/>
      <dgm:t>
        <a:bodyPr/>
        <a:lstStyle/>
        <a:p>
          <a:r>
            <a:rPr lang="it-IT" dirty="0" smtClean="0"/>
            <a:t>vantaggi</a:t>
          </a:r>
          <a:endParaRPr lang="it-IT" dirty="0"/>
        </a:p>
      </dgm:t>
    </dgm:pt>
    <dgm:pt modelId="{EB6BF7A3-B2F0-43A5-ADED-72734477FA34}" type="parTrans" cxnId="{B5F0E128-4766-4D7A-9FCF-B9E09976ABB4}">
      <dgm:prSet/>
      <dgm:spPr/>
      <dgm:t>
        <a:bodyPr/>
        <a:lstStyle/>
        <a:p>
          <a:endParaRPr lang="it-IT"/>
        </a:p>
      </dgm:t>
    </dgm:pt>
    <dgm:pt modelId="{5F4585A8-8607-4021-BAB1-8E502C7686CF}" type="sibTrans" cxnId="{B5F0E128-4766-4D7A-9FCF-B9E09976ABB4}">
      <dgm:prSet/>
      <dgm:spPr/>
      <dgm:t>
        <a:bodyPr/>
        <a:lstStyle/>
        <a:p>
          <a:endParaRPr lang="it-IT"/>
        </a:p>
      </dgm:t>
    </dgm:pt>
    <dgm:pt modelId="{EE217F10-714E-47A3-AA4D-7561982EE25E}">
      <dgm:prSet phldrT="[Testo]"/>
      <dgm:spPr/>
      <dgm:t>
        <a:bodyPr/>
        <a:lstStyle/>
        <a:p>
          <a:r>
            <a:rPr lang="it-IT" dirty="0" smtClean="0"/>
            <a:t>Sentirsi accettati</a:t>
          </a:r>
          <a:endParaRPr lang="it-IT" dirty="0"/>
        </a:p>
      </dgm:t>
    </dgm:pt>
    <dgm:pt modelId="{689BC6D8-EC70-477D-8BBB-4822CDC84616}" type="parTrans" cxnId="{5D79BB47-257C-45FD-A80B-A032AF8813FF}">
      <dgm:prSet/>
      <dgm:spPr/>
      <dgm:t>
        <a:bodyPr/>
        <a:lstStyle/>
        <a:p>
          <a:endParaRPr lang="it-IT"/>
        </a:p>
      </dgm:t>
    </dgm:pt>
    <dgm:pt modelId="{1E0AE15E-9637-4EFF-A3AA-D62C8EA78BE4}" type="sibTrans" cxnId="{5D79BB47-257C-45FD-A80B-A032AF8813FF}">
      <dgm:prSet/>
      <dgm:spPr/>
      <dgm:t>
        <a:bodyPr/>
        <a:lstStyle/>
        <a:p>
          <a:endParaRPr lang="it-IT"/>
        </a:p>
      </dgm:t>
    </dgm:pt>
    <dgm:pt modelId="{D1513C8B-498A-4502-BF1B-BB2C9BFE983D}">
      <dgm:prSet phldrT="[Testo]"/>
      <dgm:spPr/>
      <dgm:t>
        <a:bodyPr/>
        <a:lstStyle/>
        <a:p>
          <a:r>
            <a:rPr lang="it-IT" dirty="0" smtClean="0"/>
            <a:t>Ricevere indicazioni e sostegno</a:t>
          </a:r>
          <a:endParaRPr lang="it-IT" dirty="0"/>
        </a:p>
      </dgm:t>
    </dgm:pt>
    <dgm:pt modelId="{B5D21385-026A-47FB-9FF8-C0545F137106}" type="parTrans" cxnId="{3CDA3E8C-FD95-45CD-9230-259D75D7B63E}">
      <dgm:prSet/>
      <dgm:spPr/>
      <dgm:t>
        <a:bodyPr/>
        <a:lstStyle/>
        <a:p>
          <a:endParaRPr lang="it-IT"/>
        </a:p>
      </dgm:t>
    </dgm:pt>
    <dgm:pt modelId="{41B19893-FB7C-45C5-A581-D193E12343FC}" type="sibTrans" cxnId="{3CDA3E8C-FD95-45CD-9230-259D75D7B63E}">
      <dgm:prSet/>
      <dgm:spPr/>
      <dgm:t>
        <a:bodyPr/>
        <a:lstStyle/>
        <a:p>
          <a:endParaRPr lang="it-IT"/>
        </a:p>
      </dgm:t>
    </dgm:pt>
    <dgm:pt modelId="{78E0C2D7-6566-481C-BA27-2B76FB3BF036}">
      <dgm:prSet phldrT="[Testo]"/>
      <dgm:spPr/>
      <dgm:t>
        <a:bodyPr/>
        <a:lstStyle/>
        <a:p>
          <a:r>
            <a:rPr lang="it-IT" dirty="0" smtClean="0"/>
            <a:t>Instaurare relazioni e ridurre la tensione</a:t>
          </a:r>
          <a:endParaRPr lang="it-IT" dirty="0"/>
        </a:p>
      </dgm:t>
    </dgm:pt>
    <dgm:pt modelId="{A96270EE-971E-44CA-A019-2C8B8DBAF96A}" type="parTrans" cxnId="{F7D1A3D8-0007-4E68-BFB0-F45BFFA82C3C}">
      <dgm:prSet/>
      <dgm:spPr/>
      <dgm:t>
        <a:bodyPr/>
        <a:lstStyle/>
        <a:p>
          <a:endParaRPr lang="it-IT"/>
        </a:p>
      </dgm:t>
    </dgm:pt>
    <dgm:pt modelId="{FB5A8D3C-C11C-4F9D-83E3-786C2505AD1E}" type="sibTrans" cxnId="{F7D1A3D8-0007-4E68-BFB0-F45BFFA82C3C}">
      <dgm:prSet/>
      <dgm:spPr/>
      <dgm:t>
        <a:bodyPr/>
        <a:lstStyle/>
        <a:p>
          <a:endParaRPr lang="it-IT"/>
        </a:p>
      </dgm:t>
    </dgm:pt>
    <dgm:pt modelId="{4D96591B-A427-429B-900D-68A6DD6D6A32}" type="pres">
      <dgm:prSet presAssocID="{F866A170-37D1-489E-BED8-32D29A456E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FDA642-E216-4A34-A539-A01639162158}" type="pres">
      <dgm:prSet presAssocID="{691F5879-9895-463C-81BD-9DDBF23661F2}" presName="root1" presStyleCnt="0"/>
      <dgm:spPr/>
    </dgm:pt>
    <dgm:pt modelId="{CE6F58BD-0FF0-40DF-949B-766713C58FE8}" type="pres">
      <dgm:prSet presAssocID="{691F5879-9895-463C-81BD-9DDBF23661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7CD3B3C-DDF5-4CC0-A35B-CF16DD2FCA8B}" type="pres">
      <dgm:prSet presAssocID="{691F5879-9895-463C-81BD-9DDBF23661F2}" presName="level2hierChild" presStyleCnt="0"/>
      <dgm:spPr/>
    </dgm:pt>
    <dgm:pt modelId="{522C9965-6247-4AC4-8620-64B4C19CDBF7}" type="pres">
      <dgm:prSet presAssocID="{689BC6D8-EC70-477D-8BBB-4822CDC84616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004C114D-0542-42D4-83C6-B0C1BE09BA1C}" type="pres">
      <dgm:prSet presAssocID="{689BC6D8-EC70-477D-8BBB-4822CDC84616}" presName="connTx" presStyleLbl="parChTrans1D2" presStyleIdx="0" presStyleCnt="3"/>
      <dgm:spPr/>
      <dgm:t>
        <a:bodyPr/>
        <a:lstStyle/>
        <a:p>
          <a:endParaRPr lang="it-IT"/>
        </a:p>
      </dgm:t>
    </dgm:pt>
    <dgm:pt modelId="{6A7179DE-07EC-4E80-8632-5DDBD80415A3}" type="pres">
      <dgm:prSet presAssocID="{EE217F10-714E-47A3-AA4D-7561982EE25E}" presName="root2" presStyleCnt="0"/>
      <dgm:spPr/>
    </dgm:pt>
    <dgm:pt modelId="{42F1C8E5-AA0F-4B70-982A-38C2354068F6}" type="pres">
      <dgm:prSet presAssocID="{EE217F10-714E-47A3-AA4D-7561982EE25E}" presName="LevelTwoTextNode" presStyleLbl="node2" presStyleIdx="0" presStyleCnt="3" custLinFactNeighborX="-3475" custLinFactNeighborY="425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39BDFB8-06CF-4102-82A5-8108C63C4C48}" type="pres">
      <dgm:prSet presAssocID="{EE217F10-714E-47A3-AA4D-7561982EE25E}" presName="level3hierChild" presStyleCnt="0"/>
      <dgm:spPr/>
    </dgm:pt>
    <dgm:pt modelId="{BF4C2084-0591-4B78-89B6-C2AEC603277E}" type="pres">
      <dgm:prSet presAssocID="{B5D21385-026A-47FB-9FF8-C0545F137106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72A26311-D2A1-40EA-815C-3074DE44BFC2}" type="pres">
      <dgm:prSet presAssocID="{B5D21385-026A-47FB-9FF8-C0545F137106}" presName="connTx" presStyleLbl="parChTrans1D2" presStyleIdx="1" presStyleCnt="3"/>
      <dgm:spPr/>
      <dgm:t>
        <a:bodyPr/>
        <a:lstStyle/>
        <a:p>
          <a:endParaRPr lang="it-IT"/>
        </a:p>
      </dgm:t>
    </dgm:pt>
    <dgm:pt modelId="{699EFD23-3255-4B42-B35D-49E9188AB5F5}" type="pres">
      <dgm:prSet presAssocID="{D1513C8B-498A-4502-BF1B-BB2C9BFE983D}" presName="root2" presStyleCnt="0"/>
      <dgm:spPr/>
    </dgm:pt>
    <dgm:pt modelId="{3F891DA7-3051-4202-BB58-1910F7347D6D}" type="pres">
      <dgm:prSet presAssocID="{D1513C8B-498A-4502-BF1B-BB2C9BFE983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1791475-A8F7-41CD-9E7D-45338011A7E1}" type="pres">
      <dgm:prSet presAssocID="{D1513C8B-498A-4502-BF1B-BB2C9BFE983D}" presName="level3hierChild" presStyleCnt="0"/>
      <dgm:spPr/>
    </dgm:pt>
    <dgm:pt modelId="{B39D8393-37D7-444B-9C50-BAFB08218EC6}" type="pres">
      <dgm:prSet presAssocID="{A96270EE-971E-44CA-A019-2C8B8DBAF96A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2C8CC5BC-2151-4D8C-9112-FFF262B6FC38}" type="pres">
      <dgm:prSet presAssocID="{A96270EE-971E-44CA-A019-2C8B8DBAF96A}" presName="connTx" presStyleLbl="parChTrans1D2" presStyleIdx="2" presStyleCnt="3"/>
      <dgm:spPr/>
      <dgm:t>
        <a:bodyPr/>
        <a:lstStyle/>
        <a:p>
          <a:endParaRPr lang="it-IT"/>
        </a:p>
      </dgm:t>
    </dgm:pt>
    <dgm:pt modelId="{23619A44-E9F7-4135-ABD1-76D46FDB6BB6}" type="pres">
      <dgm:prSet presAssocID="{78E0C2D7-6566-481C-BA27-2B76FB3BF036}" presName="root2" presStyleCnt="0"/>
      <dgm:spPr/>
    </dgm:pt>
    <dgm:pt modelId="{1B7A4DA2-1A96-49EB-A285-5CE7EEF7AF62}" type="pres">
      <dgm:prSet presAssocID="{78E0C2D7-6566-481C-BA27-2B76FB3BF03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F0614D1-BD01-4130-9073-D0DCD7D50EC8}" type="pres">
      <dgm:prSet presAssocID="{78E0C2D7-6566-481C-BA27-2B76FB3BF036}" presName="level3hierChild" presStyleCnt="0"/>
      <dgm:spPr/>
    </dgm:pt>
  </dgm:ptLst>
  <dgm:cxnLst>
    <dgm:cxn modelId="{E558E36C-DB89-4D5D-B987-F4DD3E00F230}" type="presOf" srcId="{78E0C2D7-6566-481C-BA27-2B76FB3BF036}" destId="{1B7A4DA2-1A96-49EB-A285-5CE7EEF7AF62}" srcOrd="0" destOrd="0" presId="urn:microsoft.com/office/officeart/2008/layout/HorizontalMultiLevelHierarchy"/>
    <dgm:cxn modelId="{7A4DF361-C60F-4E6B-8F69-A1EC81233BC6}" type="presOf" srcId="{A96270EE-971E-44CA-A019-2C8B8DBAF96A}" destId="{B39D8393-37D7-444B-9C50-BAFB08218EC6}" srcOrd="0" destOrd="0" presId="urn:microsoft.com/office/officeart/2008/layout/HorizontalMultiLevelHierarchy"/>
    <dgm:cxn modelId="{57B43A01-4C7D-47F6-AC9B-A96C20E59B74}" type="presOf" srcId="{691F5879-9895-463C-81BD-9DDBF23661F2}" destId="{CE6F58BD-0FF0-40DF-949B-766713C58FE8}" srcOrd="0" destOrd="0" presId="urn:microsoft.com/office/officeart/2008/layout/HorizontalMultiLevelHierarchy"/>
    <dgm:cxn modelId="{F7D1A3D8-0007-4E68-BFB0-F45BFFA82C3C}" srcId="{691F5879-9895-463C-81BD-9DDBF23661F2}" destId="{78E0C2D7-6566-481C-BA27-2B76FB3BF036}" srcOrd="2" destOrd="0" parTransId="{A96270EE-971E-44CA-A019-2C8B8DBAF96A}" sibTransId="{FB5A8D3C-C11C-4F9D-83E3-786C2505AD1E}"/>
    <dgm:cxn modelId="{12DBE6F3-5CF9-479B-9763-D19D7005DF74}" type="presOf" srcId="{A96270EE-971E-44CA-A019-2C8B8DBAF96A}" destId="{2C8CC5BC-2151-4D8C-9112-FFF262B6FC38}" srcOrd="1" destOrd="0" presId="urn:microsoft.com/office/officeart/2008/layout/HorizontalMultiLevelHierarchy"/>
    <dgm:cxn modelId="{7696F6DA-5790-4947-8341-4D0585D51F39}" type="presOf" srcId="{F866A170-37D1-489E-BED8-32D29A456E20}" destId="{4D96591B-A427-429B-900D-68A6DD6D6A32}" srcOrd="0" destOrd="0" presId="urn:microsoft.com/office/officeart/2008/layout/HorizontalMultiLevelHierarchy"/>
    <dgm:cxn modelId="{2929914E-20B7-47D0-B3E2-C0170803B5BD}" type="presOf" srcId="{EE217F10-714E-47A3-AA4D-7561982EE25E}" destId="{42F1C8E5-AA0F-4B70-982A-38C2354068F6}" srcOrd="0" destOrd="0" presId="urn:microsoft.com/office/officeart/2008/layout/HorizontalMultiLevelHierarchy"/>
    <dgm:cxn modelId="{03FD549B-F3CE-4A2C-A99A-7BFA4A6200CE}" type="presOf" srcId="{B5D21385-026A-47FB-9FF8-C0545F137106}" destId="{BF4C2084-0591-4B78-89B6-C2AEC603277E}" srcOrd="0" destOrd="0" presId="urn:microsoft.com/office/officeart/2008/layout/HorizontalMultiLevelHierarchy"/>
    <dgm:cxn modelId="{FE46DBD8-21A4-4766-90E5-9AC8D7290ECD}" type="presOf" srcId="{D1513C8B-498A-4502-BF1B-BB2C9BFE983D}" destId="{3F891DA7-3051-4202-BB58-1910F7347D6D}" srcOrd="0" destOrd="0" presId="urn:microsoft.com/office/officeart/2008/layout/HorizontalMultiLevelHierarchy"/>
    <dgm:cxn modelId="{FA561650-9298-488D-83BF-F3A40E10DE4E}" type="presOf" srcId="{689BC6D8-EC70-477D-8BBB-4822CDC84616}" destId="{004C114D-0542-42D4-83C6-B0C1BE09BA1C}" srcOrd="1" destOrd="0" presId="urn:microsoft.com/office/officeart/2008/layout/HorizontalMultiLevelHierarchy"/>
    <dgm:cxn modelId="{3CDA3E8C-FD95-45CD-9230-259D75D7B63E}" srcId="{691F5879-9895-463C-81BD-9DDBF23661F2}" destId="{D1513C8B-498A-4502-BF1B-BB2C9BFE983D}" srcOrd="1" destOrd="0" parTransId="{B5D21385-026A-47FB-9FF8-C0545F137106}" sibTransId="{41B19893-FB7C-45C5-A581-D193E12343FC}"/>
    <dgm:cxn modelId="{9AD69936-A582-466F-8C87-CB09E464BA1A}" type="presOf" srcId="{689BC6D8-EC70-477D-8BBB-4822CDC84616}" destId="{522C9965-6247-4AC4-8620-64B4C19CDBF7}" srcOrd="0" destOrd="0" presId="urn:microsoft.com/office/officeart/2008/layout/HorizontalMultiLevelHierarchy"/>
    <dgm:cxn modelId="{68A94CB4-05FF-4086-B434-85FBEA750414}" type="presOf" srcId="{B5D21385-026A-47FB-9FF8-C0545F137106}" destId="{72A26311-D2A1-40EA-815C-3074DE44BFC2}" srcOrd="1" destOrd="0" presId="urn:microsoft.com/office/officeart/2008/layout/HorizontalMultiLevelHierarchy"/>
    <dgm:cxn modelId="{5D79BB47-257C-45FD-A80B-A032AF8813FF}" srcId="{691F5879-9895-463C-81BD-9DDBF23661F2}" destId="{EE217F10-714E-47A3-AA4D-7561982EE25E}" srcOrd="0" destOrd="0" parTransId="{689BC6D8-EC70-477D-8BBB-4822CDC84616}" sibTransId="{1E0AE15E-9637-4EFF-A3AA-D62C8EA78BE4}"/>
    <dgm:cxn modelId="{B5F0E128-4766-4D7A-9FCF-B9E09976ABB4}" srcId="{F866A170-37D1-489E-BED8-32D29A456E20}" destId="{691F5879-9895-463C-81BD-9DDBF23661F2}" srcOrd="0" destOrd="0" parTransId="{EB6BF7A3-B2F0-43A5-ADED-72734477FA34}" sibTransId="{5F4585A8-8607-4021-BAB1-8E502C7686CF}"/>
    <dgm:cxn modelId="{5281795B-275D-4D6B-8B75-8B4A4D2739A8}" type="presParOf" srcId="{4D96591B-A427-429B-900D-68A6DD6D6A32}" destId="{2BFDA642-E216-4A34-A539-A01639162158}" srcOrd="0" destOrd="0" presId="urn:microsoft.com/office/officeart/2008/layout/HorizontalMultiLevelHierarchy"/>
    <dgm:cxn modelId="{26B9B4A3-51DD-48DE-98EC-DF3825CD7E7D}" type="presParOf" srcId="{2BFDA642-E216-4A34-A539-A01639162158}" destId="{CE6F58BD-0FF0-40DF-949B-766713C58FE8}" srcOrd="0" destOrd="0" presId="urn:microsoft.com/office/officeart/2008/layout/HorizontalMultiLevelHierarchy"/>
    <dgm:cxn modelId="{27EAB569-EC0C-4994-AED5-E966B24E1102}" type="presParOf" srcId="{2BFDA642-E216-4A34-A539-A01639162158}" destId="{C7CD3B3C-DDF5-4CC0-A35B-CF16DD2FCA8B}" srcOrd="1" destOrd="0" presId="urn:microsoft.com/office/officeart/2008/layout/HorizontalMultiLevelHierarchy"/>
    <dgm:cxn modelId="{C6D685E2-A96E-4EF7-BB09-94EE99626622}" type="presParOf" srcId="{C7CD3B3C-DDF5-4CC0-A35B-CF16DD2FCA8B}" destId="{522C9965-6247-4AC4-8620-64B4C19CDBF7}" srcOrd="0" destOrd="0" presId="urn:microsoft.com/office/officeart/2008/layout/HorizontalMultiLevelHierarchy"/>
    <dgm:cxn modelId="{FDD33BFB-657C-4688-974E-2C07A60084AD}" type="presParOf" srcId="{522C9965-6247-4AC4-8620-64B4C19CDBF7}" destId="{004C114D-0542-42D4-83C6-B0C1BE09BA1C}" srcOrd="0" destOrd="0" presId="urn:microsoft.com/office/officeart/2008/layout/HorizontalMultiLevelHierarchy"/>
    <dgm:cxn modelId="{5220C603-7A7E-40CC-964E-D4494A0DF2C6}" type="presParOf" srcId="{C7CD3B3C-DDF5-4CC0-A35B-CF16DD2FCA8B}" destId="{6A7179DE-07EC-4E80-8632-5DDBD80415A3}" srcOrd="1" destOrd="0" presId="urn:microsoft.com/office/officeart/2008/layout/HorizontalMultiLevelHierarchy"/>
    <dgm:cxn modelId="{352182D7-75BA-441C-BF07-0B0FFFDC81FC}" type="presParOf" srcId="{6A7179DE-07EC-4E80-8632-5DDBD80415A3}" destId="{42F1C8E5-AA0F-4B70-982A-38C2354068F6}" srcOrd="0" destOrd="0" presId="urn:microsoft.com/office/officeart/2008/layout/HorizontalMultiLevelHierarchy"/>
    <dgm:cxn modelId="{1A6D5864-42AA-40DA-88D2-BF4ECE9B3643}" type="presParOf" srcId="{6A7179DE-07EC-4E80-8632-5DDBD80415A3}" destId="{B39BDFB8-06CF-4102-82A5-8108C63C4C48}" srcOrd="1" destOrd="0" presId="urn:microsoft.com/office/officeart/2008/layout/HorizontalMultiLevelHierarchy"/>
    <dgm:cxn modelId="{46F603A8-74CD-411F-A79D-8F9F3B6FA685}" type="presParOf" srcId="{C7CD3B3C-DDF5-4CC0-A35B-CF16DD2FCA8B}" destId="{BF4C2084-0591-4B78-89B6-C2AEC603277E}" srcOrd="2" destOrd="0" presId="urn:microsoft.com/office/officeart/2008/layout/HorizontalMultiLevelHierarchy"/>
    <dgm:cxn modelId="{0117381A-1993-4405-A183-885955BF16A9}" type="presParOf" srcId="{BF4C2084-0591-4B78-89B6-C2AEC603277E}" destId="{72A26311-D2A1-40EA-815C-3074DE44BFC2}" srcOrd="0" destOrd="0" presId="urn:microsoft.com/office/officeart/2008/layout/HorizontalMultiLevelHierarchy"/>
    <dgm:cxn modelId="{BFC69EBC-69B7-4726-AB00-5BB55BEA2B78}" type="presParOf" srcId="{C7CD3B3C-DDF5-4CC0-A35B-CF16DD2FCA8B}" destId="{699EFD23-3255-4B42-B35D-49E9188AB5F5}" srcOrd="3" destOrd="0" presId="urn:microsoft.com/office/officeart/2008/layout/HorizontalMultiLevelHierarchy"/>
    <dgm:cxn modelId="{51F009DE-CD3A-4805-AF8C-158D8DEDC214}" type="presParOf" srcId="{699EFD23-3255-4B42-B35D-49E9188AB5F5}" destId="{3F891DA7-3051-4202-BB58-1910F7347D6D}" srcOrd="0" destOrd="0" presId="urn:microsoft.com/office/officeart/2008/layout/HorizontalMultiLevelHierarchy"/>
    <dgm:cxn modelId="{7E9A7398-1A9D-4627-95F5-B2328F6B6D33}" type="presParOf" srcId="{699EFD23-3255-4B42-B35D-49E9188AB5F5}" destId="{B1791475-A8F7-41CD-9E7D-45338011A7E1}" srcOrd="1" destOrd="0" presId="urn:microsoft.com/office/officeart/2008/layout/HorizontalMultiLevelHierarchy"/>
    <dgm:cxn modelId="{524F110A-3770-4A64-8342-4E6F1AC48AA8}" type="presParOf" srcId="{C7CD3B3C-DDF5-4CC0-A35B-CF16DD2FCA8B}" destId="{B39D8393-37D7-444B-9C50-BAFB08218EC6}" srcOrd="4" destOrd="0" presId="urn:microsoft.com/office/officeart/2008/layout/HorizontalMultiLevelHierarchy"/>
    <dgm:cxn modelId="{B0F971B0-09F3-4B5B-8594-FE710A701ECB}" type="presParOf" srcId="{B39D8393-37D7-444B-9C50-BAFB08218EC6}" destId="{2C8CC5BC-2151-4D8C-9112-FFF262B6FC38}" srcOrd="0" destOrd="0" presId="urn:microsoft.com/office/officeart/2008/layout/HorizontalMultiLevelHierarchy"/>
    <dgm:cxn modelId="{EA568D9F-E99F-4B5F-B6BB-27CCCB58090C}" type="presParOf" srcId="{C7CD3B3C-DDF5-4CC0-A35B-CF16DD2FCA8B}" destId="{23619A44-E9F7-4135-ABD1-76D46FDB6BB6}" srcOrd="5" destOrd="0" presId="urn:microsoft.com/office/officeart/2008/layout/HorizontalMultiLevelHierarchy"/>
    <dgm:cxn modelId="{B1B43C80-9E2D-40E7-B232-1F6486F4A275}" type="presParOf" srcId="{23619A44-E9F7-4135-ABD1-76D46FDB6BB6}" destId="{1B7A4DA2-1A96-49EB-A285-5CE7EEF7AF62}" srcOrd="0" destOrd="0" presId="urn:microsoft.com/office/officeart/2008/layout/HorizontalMultiLevelHierarchy"/>
    <dgm:cxn modelId="{41EF31D3-ADB2-4F54-81E2-95F5990AA21F}" type="presParOf" srcId="{23619A44-E9F7-4135-ABD1-76D46FDB6BB6}" destId="{3F0614D1-BD01-4130-9073-D0DCD7D50E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0960-7FBF-4F7D-851E-AC2EB24633A8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25632-66DF-4D3C-81C8-0B52FF2AEF5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720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632-66DF-4D3C-81C8-0B52FF2AEF57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75B9D0-3138-48F4-8FCA-D5F6762C7400}" type="datetimeFigureOut">
              <a:rPr lang="it-IT" smtClean="0"/>
              <a:pPr/>
              <a:t>06/03/2012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9EC478-1E63-41E5-AB07-3318FF8B243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2000" i="1" dirty="0" smtClean="0"/>
              <a:t>dr.ssa Carla </a:t>
            </a:r>
            <a:r>
              <a:rPr lang="it-IT" sz="2000" i="1" dirty="0" err="1" smtClean="0"/>
              <a:t>breda</a:t>
            </a:r>
            <a:endParaRPr lang="it-IT" sz="20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1000" y="1556792"/>
            <a:ext cx="8458200" cy="3243808"/>
          </a:xfrm>
        </p:spPr>
        <p:txBody>
          <a:bodyPr>
            <a:noAutofit/>
          </a:bodyPr>
          <a:lstStyle/>
          <a:p>
            <a:pPr algn="r"/>
            <a:r>
              <a:rPr lang="it-IT" i="1" dirty="0" smtClean="0">
                <a:solidFill>
                  <a:schemeClr val="tx1"/>
                </a:solidFill>
              </a:rPr>
              <a:t>6 Marzo 2012</a:t>
            </a:r>
          </a:p>
          <a:p>
            <a:r>
              <a:rPr lang="it-IT" sz="4000" dirty="0" smtClean="0">
                <a:solidFill>
                  <a:srgbClr val="FF0000"/>
                </a:solidFill>
              </a:rPr>
              <a:t>Bisogni </a:t>
            </a:r>
            <a:r>
              <a:rPr lang="it-IT" sz="4000" dirty="0">
                <a:solidFill>
                  <a:srgbClr val="FF0000"/>
                </a:solidFill>
              </a:rPr>
              <a:t>psicologici e cognitivi dei preadolescenti e degli adolescenti</a:t>
            </a:r>
          </a:p>
        </p:txBody>
      </p:sp>
      <p:pic>
        <p:nvPicPr>
          <p:cNvPr id="1026" name="Picture 2" descr="C:\Documents and Settings\Greg\Impostazioni locali\Temporary Internet Files\Content.IE5\OU1965FX\MP9002277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657600" cy="24018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Bisogni biologici- motivazioni psicologiche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Una </a:t>
            </a:r>
            <a:r>
              <a:rPr lang="it-IT" dirty="0" smtClean="0">
                <a:solidFill>
                  <a:srgbClr val="FF0000"/>
                </a:solidFill>
              </a:rPr>
              <a:t>motivazione </a:t>
            </a:r>
            <a:r>
              <a:rPr lang="it-IT" dirty="0" smtClean="0"/>
              <a:t>è innescata da un </a:t>
            </a:r>
            <a:r>
              <a:rPr lang="it-IT" dirty="0" smtClean="0">
                <a:solidFill>
                  <a:srgbClr val="FF0000"/>
                </a:solidFill>
              </a:rPr>
              <a:t>bisogno </a:t>
            </a:r>
            <a:r>
              <a:rPr lang="it-IT" dirty="0" smtClean="0"/>
              <a:t>e, attraverso una catena  di eventi di ordine biologico, psicologico,cognitivo,emotivo, in interazione con l’ambiente , provoca nell’individuo una </a:t>
            </a:r>
            <a:r>
              <a:rPr lang="it-IT" dirty="0" smtClean="0">
                <a:solidFill>
                  <a:srgbClr val="FF0000"/>
                </a:solidFill>
              </a:rPr>
              <a:t>trasformazione interiore  </a:t>
            </a:r>
            <a:r>
              <a:rPr lang="it-IT" dirty="0" smtClean="0"/>
              <a:t>più o meno </a:t>
            </a:r>
            <a:r>
              <a:rPr lang="it-IT" dirty="0" smtClean="0">
                <a:solidFill>
                  <a:srgbClr val="FF0000"/>
                </a:solidFill>
              </a:rPr>
              <a:t>duratura</a:t>
            </a:r>
            <a:r>
              <a:rPr lang="it-IT" dirty="0" smtClean="0"/>
              <a:t> e lo spinge a soddisfare il bisogno di partenza.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2470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bisogni innescano motivazioni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Primarie</a:t>
            </a:r>
          </a:p>
          <a:p>
            <a:pPr>
              <a:buNone/>
            </a:pPr>
            <a:r>
              <a:rPr lang="it-IT" i="1" dirty="0" smtClean="0"/>
              <a:t>Dovute direttamente a bisogni biologici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Secondarie</a:t>
            </a:r>
          </a:p>
          <a:p>
            <a:pPr>
              <a:buNone/>
            </a:pPr>
            <a:r>
              <a:rPr lang="it-IT" i="1" dirty="0" smtClean="0"/>
              <a:t>Legate a esigenze apprese a partire da bisogni biologici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Superiori </a:t>
            </a:r>
            <a:r>
              <a:rPr lang="it-IT" dirty="0" smtClean="0"/>
              <a:t>   </a:t>
            </a:r>
          </a:p>
          <a:p>
            <a:pPr>
              <a:buNone/>
            </a:pPr>
            <a:r>
              <a:rPr lang="it-IT" i="1" dirty="0" smtClean="0"/>
              <a:t>Legate ad esigenze non riconducibili a bisogni biologici                                                                                             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Motivazioni intrinseche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Ludico- cognitive</a:t>
            </a:r>
          </a:p>
          <a:p>
            <a:pPr>
              <a:buNone/>
            </a:pPr>
            <a:r>
              <a:rPr lang="it-IT" sz="1900" dirty="0" smtClean="0">
                <a:solidFill>
                  <a:srgbClr val="FF0000"/>
                </a:solidFill>
              </a:rPr>
              <a:t>      esercito la mente</a:t>
            </a:r>
            <a:r>
              <a:rPr lang="it-IT" dirty="0" smtClean="0">
                <a:solidFill>
                  <a:srgbClr val="FF0000"/>
                </a:solidFill>
              </a:rPr>
              <a:t>                         </a:t>
            </a:r>
            <a:r>
              <a:rPr lang="it-IT" dirty="0" smtClean="0"/>
              <a:t>curiosità     </a:t>
            </a:r>
          </a:p>
          <a:p>
            <a:pPr>
              <a:buNone/>
            </a:pPr>
            <a:r>
              <a:rPr lang="it-IT" dirty="0" smtClean="0"/>
              <a:t>                                             </a:t>
            </a:r>
            <a:r>
              <a:rPr lang="it-IT" dirty="0" err="1" smtClean="0"/>
              <a:t>need</a:t>
            </a:r>
            <a:r>
              <a:rPr lang="it-IT" dirty="0" smtClean="0"/>
              <a:t> for  </a:t>
            </a:r>
            <a:r>
              <a:rPr lang="it-IT" dirty="0" err="1" smtClean="0"/>
              <a:t>competence</a:t>
            </a:r>
            <a:endParaRPr lang="it-IT" dirty="0" smtClean="0"/>
          </a:p>
          <a:p>
            <a:r>
              <a:rPr lang="it-IT" dirty="0" smtClean="0"/>
              <a:t>Realistico- sociali</a:t>
            </a:r>
          </a:p>
          <a:p>
            <a:pPr>
              <a:buNone/>
            </a:pPr>
            <a:r>
              <a:rPr lang="it-IT" dirty="0" smtClean="0"/>
              <a:t>                                             bisogno di affiliazione</a:t>
            </a:r>
          </a:p>
          <a:p>
            <a:pPr>
              <a:buNone/>
            </a:pPr>
            <a:r>
              <a:rPr lang="it-IT" dirty="0" smtClean="0"/>
              <a:t>                                             bisogno di riuscita</a:t>
            </a:r>
          </a:p>
          <a:p>
            <a:pPr>
              <a:buNone/>
            </a:pPr>
            <a:r>
              <a:rPr lang="it-IT" dirty="0" smtClean="0"/>
              <a:t>    </a:t>
            </a:r>
            <a:r>
              <a:rPr lang="it-IT" sz="1700" dirty="0" smtClean="0">
                <a:solidFill>
                  <a:srgbClr val="FF0000"/>
                </a:solidFill>
              </a:rPr>
              <a:t>sto con gli altri</a:t>
            </a:r>
            <a:r>
              <a:rPr lang="it-IT" dirty="0" smtClean="0">
                <a:solidFill>
                  <a:srgbClr val="FF0000"/>
                </a:solidFill>
              </a:rPr>
              <a:t>                                         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3851920" y="191683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rientrata 4"/>
          <p:cNvSpPr/>
          <p:nvPr/>
        </p:nvSpPr>
        <p:spPr>
          <a:xfrm>
            <a:off x="3707904" y="364502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 smtClean="0"/>
              <a:t>La curiosità</a:t>
            </a:r>
            <a:endParaRPr lang="it-IT" sz="4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Ha radici biologiche, è intrinseca ed innata.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È  legata ad un bisogno innato specifico: </a:t>
            </a:r>
            <a:r>
              <a:rPr lang="it-IT" sz="2400" dirty="0" smtClean="0">
                <a:solidFill>
                  <a:srgbClr val="FF0000"/>
                </a:solidFill>
              </a:rPr>
              <a:t>conoscere , allenare la mente secondo un livello ottimale di stimolazione.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Mette in atto comportamenti esplorativi, epistemici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4098" name="Picture 2" descr="C:\Documents and Settings\Greg\Impostazioni locali\Temporary Internet Files\Content.IE5\Z1T4B6H5\MP90043102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636" y="609600"/>
            <a:ext cx="492717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Effetti della deprivazione sensoriale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67544" y="620688"/>
            <a:ext cx="4392488" cy="48006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La noia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Esperimenti compiuti utilizzando camere d’isolamento o con metodo dell’immersione in acqua, con l’impiego di polmoni d’</a:t>
            </a:r>
            <a:r>
              <a:rPr lang="it-IT" sz="2800" dirty="0" err="1" smtClean="0"/>
              <a:t>accaio</a:t>
            </a:r>
            <a:r>
              <a:rPr lang="it-IT" sz="2800" dirty="0" smtClean="0"/>
              <a:t>  evidenziano come l’umore peggiora , a volte si hanno allucinazioni, prestazioni deteriorate.</a:t>
            </a:r>
            <a:endParaRPr lang="it-IT" sz="2800" dirty="0"/>
          </a:p>
        </p:txBody>
      </p:sp>
      <p:pic>
        <p:nvPicPr>
          <p:cNvPr id="7170" name="Picture 2" descr="C:\Documents and Settings\Greg\Impostazioni locali\Temporary Internet Files\Content.IE5\Z1T4B6H5\MP90043955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16835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Bisogno di realizzare 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Necessità di sentirsi all’altezza delle richieste di vita, curiosità sul versante degli output.</a:t>
            </a: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Ma… attenzione! Le motivazioni intrinseche possono sparire utilizzando i comuni rinforzi</a:t>
            </a:r>
            <a:endParaRPr lang="it-IT" dirty="0"/>
          </a:p>
        </p:txBody>
      </p:sp>
      <p:pic>
        <p:nvPicPr>
          <p:cNvPr id="8194" name="Picture 2" descr="C:\Documents and Settings\Greg\Impostazioni locali\Temporary Internet Files\Content.IE5\Z82RKWH6\MC9003900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708920"/>
            <a:ext cx="1837944" cy="1695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Impotenza appresa (</a:t>
            </a:r>
            <a:r>
              <a:rPr lang="it-IT" dirty="0" err="1" smtClean="0"/>
              <a:t>M.Seligman</a:t>
            </a:r>
            <a:r>
              <a:rPr lang="it-IT" dirty="0" smtClean="0"/>
              <a:t>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Apprendere che le nostre azioni sono del tutto inefficaci.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« </a:t>
            </a:r>
            <a:r>
              <a:rPr lang="it-IT" i="1" dirty="0" smtClean="0"/>
              <a:t>di me penso che certe volte non servo a niente e che qualsiasi cosa faccio sbaglio» </a:t>
            </a:r>
          </a:p>
          <a:p>
            <a:pPr marL="0" indent="0" algn="r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9219" name="Picture 3" descr="C:\Documents and Settings\Greg\Impostazioni locali\Temporary Internet Files\Content.IE5\Z82RKWH6\MC90043381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09120"/>
            <a:ext cx="1828572" cy="182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02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Bisogno di affiliazione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Stare con gli altri ,instaurare relazioni, allacciare legami, far parte dei gruppi, integrarsi nella società.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E’ influenzato dalle esperienze che si fanno nel corso della vita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Va incontro a fluttuazioni momentanee: nell’incertezza si ha bisogno di stare con gli altri.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0243" name="Picture 3" descr="C:\Documents and Settings\Greg\Impostazioni locali\Temporary Internet Files\Content.IE5\Z1T4B6H5\MP900289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3297560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1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Bisogno di affiliazione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it-IT" i="1" dirty="0" smtClean="0"/>
              <a:t>«In questo momento ho bisogno di qualcuno che mi dica adesso sono io qui per te adesso ci penso io a te.»</a:t>
            </a:r>
          </a:p>
          <a:p>
            <a:pPr marL="0" indent="0">
              <a:buNone/>
            </a:pPr>
            <a:r>
              <a:rPr lang="it-IT" i="1" dirty="0" smtClean="0"/>
              <a:t>« Ho bisogno di un ragazzo.. Del mio ragazzo. Ho bisogno della persona che mi fa sempre tornare il sorriso solo parlandomi, solo con un messaggio o con piccoli gesti che per me sono tutto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28578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Bisogno di riuscita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Portare a compimento i propri progetti, non sentirsi falliti, costruire appieno le nostre potenzialità, sviluppare lo spirito d’iniziativa.</a:t>
            </a:r>
          </a:p>
          <a:p>
            <a:r>
              <a:rPr lang="it-IT" dirty="0" smtClean="0"/>
              <a:t>Non è ugualmente sentito da chi proviene da contesti educativi legati all’obbedienza, all’accondiscendenza, al rispetto.</a:t>
            </a:r>
          </a:p>
          <a:p>
            <a:pPr marL="0" indent="0">
              <a:buNone/>
            </a:pPr>
            <a:r>
              <a:rPr lang="it-IT" i="1" dirty="0" smtClean="0">
                <a:solidFill>
                  <a:srgbClr val="0070C0"/>
                </a:solidFill>
              </a:rPr>
              <a:t>Mi piacerebbe diventare una maestra di scuola elementare . E’ il mio sogno più grande…</a:t>
            </a:r>
            <a:endParaRPr lang="it-I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5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studio di </a:t>
            </a:r>
            <a:r>
              <a:rPr lang="it-IT" dirty="0" err="1" smtClean="0"/>
              <a:t>R.Rosenthal</a:t>
            </a:r>
            <a:r>
              <a:rPr lang="it-IT" dirty="0" smtClean="0"/>
              <a:t> e </a:t>
            </a:r>
            <a:r>
              <a:rPr lang="it-IT" dirty="0" err="1" smtClean="0"/>
              <a:t>Jacobson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profezie che si </a:t>
            </a:r>
            <a:r>
              <a:rPr lang="it-IT" dirty="0" err="1" smtClean="0"/>
              <a:t>autoadempiono</a:t>
            </a:r>
            <a:r>
              <a:rPr lang="it-IT" dirty="0" smtClean="0"/>
              <a:t> (R. </a:t>
            </a:r>
            <a:r>
              <a:rPr lang="it-IT" dirty="0" err="1" smtClean="0"/>
              <a:t>Merton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i="1" dirty="0" smtClean="0">
                <a:solidFill>
                  <a:srgbClr val="0070C0"/>
                </a:solidFill>
              </a:rPr>
              <a:t>L’insegnante può plasmare la carriera scolastica dei propri studenti attraverso le sue aspettative.</a:t>
            </a:r>
          </a:p>
          <a:p>
            <a:pPr marL="0" indent="0" algn="r">
              <a:buNone/>
            </a:pPr>
            <a:endParaRPr lang="it-IT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573016"/>
            <a:ext cx="2247900" cy="23431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socioculturale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Le teorie tradizionali sostengono che gli individui sviluppano  dei tratti di personalità che sono alla base dei loro atteggiamenti e comportamenti.</a:t>
            </a:r>
          </a:p>
          <a:p>
            <a:r>
              <a:rPr lang="it-IT" dirty="0" smtClean="0"/>
              <a:t>Questi tratti sono definiti come stabili e misurabili.</a:t>
            </a:r>
          </a:p>
          <a:p>
            <a:r>
              <a:rPr lang="it-IT" dirty="0" smtClean="0"/>
              <a:t>Nelle attuali prospettive sistemiche la personalità viene ridefinita come una struttura relativamente dinamica e modificabile.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IMPORTANZA DEL Contesto di apprendimento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Ha notevoli capacità di incidere sulla vita di un individuo.</a:t>
            </a:r>
          </a:p>
          <a:p>
            <a:r>
              <a:rPr lang="it-IT" dirty="0" smtClean="0"/>
              <a:t>Ma i contesti, biologici, psicologici, comportamentali interagiscono tra di loro. </a:t>
            </a:r>
          </a:p>
          <a:p>
            <a:pPr algn="just"/>
            <a:endParaRPr lang="it-IT" dirty="0" smtClean="0"/>
          </a:p>
        </p:txBody>
      </p:sp>
      <p:pic>
        <p:nvPicPr>
          <p:cNvPr id="14338" name="Picture 2" descr="C:\Documents and Settings\Greg\Impostazioni locali\Temporary Internet Files\Content.IE5\OU1965FX\MP9003997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lA</a:t>
            </a:r>
            <a:r>
              <a:rPr lang="it-IT" dirty="0" smtClean="0"/>
              <a:t> classe è un contesto di apprendimento…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In cui avvengono interazioni almeno a tre livelli: </a:t>
            </a:r>
            <a:r>
              <a:rPr lang="it-IT" dirty="0" smtClean="0">
                <a:solidFill>
                  <a:srgbClr val="FF0000"/>
                </a:solidFill>
              </a:rPr>
              <a:t>Biologico</a:t>
            </a:r>
            <a:r>
              <a:rPr lang="it-IT" dirty="0" smtClean="0"/>
              <a:t> </a:t>
            </a:r>
            <a:r>
              <a:rPr lang="it-IT" i="1" dirty="0" smtClean="0"/>
              <a:t>riguarda il potenziale genetico,la salute, lo stato di allerta, la dieta, il ritmo </a:t>
            </a:r>
            <a:r>
              <a:rPr lang="it-IT" i="1" dirty="0" err="1" smtClean="0"/>
              <a:t>sonno-veglia…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Psicologico</a:t>
            </a:r>
            <a:r>
              <a:rPr lang="it-IT" dirty="0" smtClean="0"/>
              <a:t> </a:t>
            </a:r>
            <a:r>
              <a:rPr lang="it-IT" i="1" dirty="0" smtClean="0"/>
              <a:t>senso di competenza, le aspettative di successo, la  motivazione, gli atteggiamenti e i comportamenti nei confronti degli altri ….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Sociale </a:t>
            </a:r>
            <a:r>
              <a:rPr lang="it-IT" i="1" dirty="0" smtClean="0">
                <a:solidFill>
                  <a:schemeClr val="tx1"/>
                </a:solidFill>
              </a:rPr>
              <a:t>qualità e quantità  di interazioni scolastiche.</a:t>
            </a:r>
            <a:endParaRPr lang="it-IT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Filogenesi e ontogenesi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>
                <a:solidFill>
                  <a:srgbClr val="C00000"/>
                </a:solidFill>
              </a:rPr>
              <a:t>Gli individui hanno più potenzialità ( filogenesi) di quella che esprimono ( ontogenesi)</a:t>
            </a:r>
          </a:p>
          <a:p>
            <a:pPr algn="ctr">
              <a:buNone/>
            </a:pPr>
            <a:endParaRPr lang="it-IT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L’espressione del vero potenziale deriva dalla qualità delle interazioni tra i tre contesti </a:t>
            </a:r>
          </a:p>
          <a:p>
            <a:pPr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( biologico, psicologico, sociale)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Ascoltare per capire…..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Le attribuzioni ( </a:t>
            </a:r>
            <a:r>
              <a:rPr lang="it-IT" dirty="0" err="1" smtClean="0"/>
              <a:t>B.Weiner</a:t>
            </a:r>
            <a:r>
              <a:rPr lang="it-IT" dirty="0" smtClean="0"/>
              <a:t>) in caso di fallimento:</a:t>
            </a: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800" i="1" dirty="0" smtClean="0"/>
          </a:p>
          <a:p>
            <a:pPr marL="0" indent="0">
              <a:buNone/>
            </a:pPr>
            <a:endParaRPr lang="it-IT" sz="2800" i="1" dirty="0" smtClean="0"/>
          </a:p>
          <a:p>
            <a:pPr marL="0" indent="0">
              <a:buNone/>
            </a:pPr>
            <a:r>
              <a:rPr lang="it-IT" sz="2800" i="1" dirty="0" smtClean="0">
                <a:solidFill>
                  <a:srgbClr val="FF0000"/>
                </a:solidFill>
              </a:rPr>
              <a:t>ad ogni tipo di attribuzione corrisponde un determinato atteggiamento verso se stessi, verso la realtà ed il futuro. </a:t>
            </a:r>
          </a:p>
          <a:p>
            <a:pPr marL="0" indent="0">
              <a:buNone/>
            </a:pPr>
            <a:endParaRPr lang="it-IT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899592" y="2204863"/>
          <a:ext cx="6792416" cy="260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208"/>
                <a:gridCol w="3396208"/>
              </a:tblGrid>
              <a:tr h="1154427">
                <a:tc>
                  <a:txBody>
                    <a:bodyPr/>
                    <a:lstStyle/>
                    <a:p>
                      <a:r>
                        <a:rPr lang="it-IT" dirty="0" smtClean="0"/>
                        <a:t>Interne o esterne?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 smtClean="0"/>
                        <a:t>compito difficile, la classe disturba, mancavo alla spiegazione</a:t>
                      </a:r>
                      <a:endParaRPr lang="it-IT" dirty="0"/>
                    </a:p>
                  </a:txBody>
                  <a:tcPr/>
                </a:tc>
              </a:tr>
              <a:tr h="808099">
                <a:tc>
                  <a:txBody>
                    <a:bodyPr/>
                    <a:lstStyle/>
                    <a:p>
                      <a:r>
                        <a:rPr lang="it-IT" dirty="0" smtClean="0"/>
                        <a:t>Stabili o instabili?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 smtClean="0"/>
                        <a:t>Sono negato, dipende da come gira</a:t>
                      </a:r>
                      <a:endParaRPr lang="it-IT" dirty="0"/>
                    </a:p>
                  </a:txBody>
                  <a:tcPr/>
                </a:tc>
              </a:tr>
              <a:tr h="461771">
                <a:tc>
                  <a:txBody>
                    <a:bodyPr/>
                    <a:lstStyle/>
                    <a:p>
                      <a:r>
                        <a:rPr lang="it-IT" dirty="0" smtClean="0"/>
                        <a:t>Controllabili o incontrollabili?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 smtClean="0"/>
                        <a:t>Era il mio giorno sfortunato, se mi suggerisco prendo sei</a:t>
                      </a:r>
                      <a:endParaRPr lang="it-IT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attribuzioni in caso di fallimento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Indipendentemente dal proprio stile attributivo, tendiamo a valutare diversamente successi e fallimenti</a:t>
            </a:r>
          </a:p>
          <a:p>
            <a:pPr marL="0" indent="0" algn="r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284984"/>
            <a:ext cx="3810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0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Quali processi si prediligono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Processi di mantenimento</a:t>
            </a:r>
          </a:p>
          <a:p>
            <a:r>
              <a:rPr lang="it-IT" dirty="0" smtClean="0"/>
              <a:t>Processi di cambiamento per incrementi successivi</a:t>
            </a:r>
          </a:p>
          <a:p>
            <a:r>
              <a:rPr lang="it-IT" dirty="0" smtClean="0"/>
              <a:t>Cambiamenti per trasformazione</a:t>
            </a:r>
          </a:p>
          <a:p>
            <a:pPr>
              <a:buNone/>
            </a:pPr>
            <a:r>
              <a:rPr lang="it-IT" dirty="0" smtClean="0"/>
              <a:t>     (salti di sviluppo )</a:t>
            </a:r>
          </a:p>
          <a:p>
            <a:pPr algn="r">
              <a:buNone/>
            </a:pPr>
            <a:r>
              <a:rPr lang="it-IT" dirty="0" smtClean="0"/>
              <a:t>( </a:t>
            </a:r>
            <a:r>
              <a:rPr lang="it-IT" i="1" dirty="0" smtClean="0"/>
              <a:t>Ford e Lerner, 1992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i="1" dirty="0" smtClean="0">
                <a:solidFill>
                  <a:srgbClr val="002060"/>
                </a:solidFill>
              </a:rPr>
              <a:t>I processi di base legati allo sviluppo e al cambiamento sono in relazione con la nostra identità , sono degli script che utilizziamo nell’interagire e nel pensare a noi stessi in termini di interessi e abilità</a:t>
            </a:r>
            <a:endParaRPr lang="it-IT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Mantenimento e attribuzioni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“ </a:t>
            </a:r>
            <a:r>
              <a:rPr lang="it-IT" i="1" dirty="0" smtClean="0"/>
              <a:t>sono meno bravo in matematica rispetto agli altri” </a:t>
            </a:r>
            <a:r>
              <a:rPr lang="it-IT" dirty="0" smtClean="0"/>
              <a:t>(schema mentale  che ingloba credenze, emozioni, ricordi, piani d’azione) </a:t>
            </a:r>
          </a:p>
          <a:p>
            <a:pPr>
              <a:buNone/>
            </a:pPr>
            <a:r>
              <a:rPr lang="it-IT" dirty="0" smtClean="0"/>
              <a:t>Si tende a supportare tale convinzione , a distorcere la realtà.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i="1" dirty="0" smtClean="0">
                <a:solidFill>
                  <a:srgbClr val="C00000"/>
                </a:solidFill>
              </a:rPr>
              <a:t>I processi di cambiamento partono dallo sfidare i </a:t>
            </a:r>
            <a:r>
              <a:rPr lang="it-IT" i="1" dirty="0">
                <a:solidFill>
                  <a:srgbClr val="C00000"/>
                </a:solidFill>
              </a:rPr>
              <a:t>pattern di fallimento</a:t>
            </a:r>
          </a:p>
          <a:p>
            <a:pPr algn="ctr"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sfidare i pattern di fallimento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Ambienti educativi </a:t>
            </a:r>
            <a:r>
              <a:rPr lang="it-IT" dirty="0" smtClean="0"/>
              <a:t> </a:t>
            </a:r>
            <a:r>
              <a:rPr lang="it-IT" dirty="0"/>
              <a:t>in cui </a:t>
            </a:r>
            <a:r>
              <a:rPr lang="it-IT" dirty="0">
                <a:solidFill>
                  <a:srgbClr val="FF0000"/>
                </a:solidFill>
              </a:rPr>
              <a:t>“ restare se stessi” </a:t>
            </a:r>
            <a:r>
              <a:rPr lang="it-IT" dirty="0"/>
              <a:t>non è un </a:t>
            </a:r>
            <a:r>
              <a:rPr lang="it-IT" dirty="0" smtClean="0"/>
              <a:t>opzione</a:t>
            </a:r>
          </a:p>
          <a:p>
            <a:r>
              <a:rPr lang="it-IT" dirty="0"/>
              <a:t>Feedback positivi e negativi a partire da abilità preesistenti</a:t>
            </a:r>
          </a:p>
          <a:p>
            <a:r>
              <a:rPr lang="it-IT" dirty="0" smtClean="0"/>
              <a:t>Incoraggiamento</a:t>
            </a:r>
          </a:p>
          <a:p>
            <a:r>
              <a:rPr lang="it-IT" dirty="0" smtClean="0"/>
              <a:t>Rispetto </a:t>
            </a:r>
          </a:p>
          <a:p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potere ai ragazzi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Asip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Navigator, S. </a:t>
            </a:r>
            <a:r>
              <a:rPr lang="it-IT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Solberg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2003-  adattamento L. </a:t>
            </a:r>
            <a:r>
              <a:rPr lang="it-IT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Ferrari-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L.Nota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-Larios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Pado</a:t>
            </a:r>
            <a:r>
              <a:rPr lang="it-IT" sz="2600" i="1" dirty="0" smtClean="0"/>
              <a:t>va</a:t>
            </a:r>
            <a:endParaRPr lang="it-IT" sz="26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06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Raggiungere il successo scolastico</a:t>
            </a:r>
            <a:br>
              <a:rPr lang="it-IT" dirty="0" smtClean="0"/>
            </a:br>
            <a:r>
              <a:rPr lang="it-IT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Asip</a:t>
            </a:r>
            <a:r>
              <a:rPr lang="it-IT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navigator, S. </a:t>
            </a:r>
            <a:r>
              <a:rPr lang="it-IT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Solberg</a:t>
            </a:r>
            <a:r>
              <a:rPr lang="it-IT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2003-  adattamento L. Ferrari- </a:t>
            </a:r>
            <a:r>
              <a:rPr lang="it-IT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l.Nota</a:t>
            </a:r>
            <a:r>
              <a:rPr lang="it-IT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-</a:t>
            </a:r>
            <a:r>
              <a:rPr lang="it-IT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Larios</a:t>
            </a:r>
            <a:r>
              <a:rPr lang="it-IT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Pado</a:t>
            </a:r>
            <a:r>
              <a:rPr lang="it-IT" sz="1000" i="1" dirty="0" smtClean="0"/>
              <a:t>va</a:t>
            </a:r>
            <a:endParaRPr lang="it-IT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Vantaggi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svantaggi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Raggiungo i miei obiettivi</a:t>
            </a:r>
          </a:p>
          <a:p>
            <a:r>
              <a:rPr lang="it-IT" dirty="0" smtClean="0"/>
              <a:t>Miglioro la qualità della vita</a:t>
            </a:r>
          </a:p>
          <a:p>
            <a:r>
              <a:rPr lang="it-IT" dirty="0" smtClean="0"/>
              <a:t>Sono rispettato</a:t>
            </a:r>
          </a:p>
          <a:p>
            <a:r>
              <a:rPr lang="it-IT" dirty="0" smtClean="0"/>
              <a:t>Sono soddisfatto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Mi costa fatica</a:t>
            </a:r>
          </a:p>
          <a:p>
            <a:r>
              <a:rPr lang="it-IT" dirty="0" smtClean="0"/>
              <a:t>Potrei avere delle difficoltà con certi amici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07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abbandona la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i “cacciati” (</a:t>
            </a:r>
            <a:r>
              <a:rPr lang="it-IT" dirty="0" err="1">
                <a:solidFill>
                  <a:srgbClr val="FF0000"/>
                </a:solidFill>
              </a:rPr>
              <a:t>pushout</a:t>
            </a:r>
            <a:r>
              <a:rPr lang="it-IT" dirty="0">
                <a:solidFill>
                  <a:srgbClr val="FF0000"/>
                </a:solidFill>
              </a:rPr>
              <a:t>)</a:t>
            </a:r>
            <a:r>
              <a:rPr lang="it-IT" dirty="0"/>
              <a:t>, ovvero giovani sgraditi alla scuola, che di fatto si attiva per tenerli </a:t>
            </a:r>
            <a:r>
              <a:rPr lang="it-IT" dirty="0" smtClean="0"/>
              <a:t>lontani </a:t>
            </a:r>
            <a:r>
              <a:rPr lang="it-IT" dirty="0"/>
              <a:t>da sé;</a:t>
            </a:r>
          </a:p>
          <a:p>
            <a:pPr marL="0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i “</a:t>
            </a:r>
            <a:r>
              <a:rPr lang="it-IT" dirty="0" err="1">
                <a:solidFill>
                  <a:srgbClr val="FF0000"/>
                </a:solidFill>
              </a:rPr>
              <a:t>disaffiliati</a:t>
            </a:r>
            <a:r>
              <a:rPr lang="it-IT" dirty="0">
                <a:solidFill>
                  <a:srgbClr val="FF0000"/>
                </a:solidFill>
              </a:rPr>
              <a:t>” (</a:t>
            </a:r>
            <a:r>
              <a:rPr lang="it-IT" dirty="0" err="1">
                <a:solidFill>
                  <a:srgbClr val="FF0000"/>
                </a:solidFill>
              </a:rPr>
              <a:t>disaffiliated</a:t>
            </a:r>
            <a:r>
              <a:rPr lang="it-IT" dirty="0">
                <a:solidFill>
                  <a:srgbClr val="FF0000"/>
                </a:solidFill>
              </a:rPr>
              <a:t>), </a:t>
            </a:r>
            <a:r>
              <a:rPr lang="it-IT" dirty="0"/>
              <a:t>ragazzi che non sentono un legame con la scuola e neppure </a:t>
            </a:r>
            <a:r>
              <a:rPr lang="it-IT" dirty="0" smtClean="0"/>
              <a:t>con </a:t>
            </a:r>
            <a:r>
              <a:rPr lang="it-IT" dirty="0"/>
              <a:t>i soggetti che la rappresentano;</a:t>
            </a:r>
          </a:p>
          <a:p>
            <a:pPr marL="0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le mortalità educative (</a:t>
            </a:r>
            <a:r>
              <a:rPr lang="it-IT" dirty="0" err="1">
                <a:solidFill>
                  <a:srgbClr val="FF0000"/>
                </a:solidFill>
              </a:rPr>
              <a:t>education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mortalities</a:t>
            </a:r>
            <a:r>
              <a:rPr lang="it-IT" dirty="0"/>
              <a:t>), i giovani che per diversi motivi, tra cui </a:t>
            </a:r>
            <a:r>
              <a:rPr lang="it-IT" dirty="0" smtClean="0"/>
              <a:t>questioni </a:t>
            </a:r>
            <a:r>
              <a:rPr lang="it-IT" dirty="0"/>
              <a:t>di salute e problemi familiari, non riescono a terminare il percorso scolastico;</a:t>
            </a:r>
          </a:p>
          <a:p>
            <a:pPr marL="0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i “</a:t>
            </a:r>
            <a:r>
              <a:rPr lang="it-IT" dirty="0" err="1">
                <a:solidFill>
                  <a:srgbClr val="FF0000"/>
                </a:solidFill>
              </a:rPr>
              <a:t>drop</a:t>
            </a:r>
            <a:r>
              <a:rPr lang="it-IT" dirty="0">
                <a:solidFill>
                  <a:srgbClr val="FF0000"/>
                </a:solidFill>
              </a:rPr>
              <a:t> out capaci” (</a:t>
            </a:r>
            <a:r>
              <a:rPr lang="it-IT" dirty="0" err="1">
                <a:solidFill>
                  <a:srgbClr val="FF0000"/>
                </a:solidFill>
              </a:rPr>
              <a:t>capable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drop</a:t>
            </a:r>
            <a:r>
              <a:rPr lang="it-IT" dirty="0">
                <a:solidFill>
                  <a:srgbClr val="FF0000"/>
                </a:solidFill>
              </a:rPr>
              <a:t> out)</a:t>
            </a:r>
            <a:r>
              <a:rPr lang="it-IT" dirty="0"/>
              <a:t>, studenti che sebbene dimostrino di avere ottime </a:t>
            </a:r>
            <a:r>
              <a:rPr lang="it-IT" dirty="0" smtClean="0"/>
              <a:t>capacità </a:t>
            </a:r>
            <a:r>
              <a:rPr lang="it-IT" dirty="0"/>
              <a:t>nel seguire i programmi non sono socializzati alle richieste della scuola;</a:t>
            </a:r>
          </a:p>
          <a:p>
            <a:pPr marL="0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gli studenti che “stanno fuori” (stop out), </a:t>
            </a:r>
            <a:r>
              <a:rPr lang="it-IT" dirty="0"/>
              <a:t>allievi che abbandonano per un periodo limitato </a:t>
            </a:r>
            <a:r>
              <a:rPr lang="it-IT" dirty="0" smtClean="0"/>
              <a:t>la </a:t>
            </a:r>
            <a:r>
              <a:rPr lang="it-IT" dirty="0"/>
              <a:t>scuola salvo farvi ritorno o nel corso dello </a:t>
            </a:r>
            <a:r>
              <a:rPr lang="it-IT" dirty="0" smtClean="0"/>
              <a:t>stesso </a:t>
            </a:r>
            <a:r>
              <a:rPr lang="it-IT" dirty="0"/>
              <a:t>anno scolastico o in quello successivo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400" b="1" i="1" dirty="0" smtClean="0"/>
              <a:t>A cura di K. </a:t>
            </a:r>
            <a:r>
              <a:rPr lang="it-IT" sz="1400" b="1" i="1" dirty="0" err="1" smtClean="0"/>
              <a:t>Scannavini</a:t>
            </a:r>
            <a:r>
              <a:rPr lang="it-IT" sz="1400" b="1" i="1" dirty="0" smtClean="0"/>
              <a:t> « Progetto in-contro insieme contro la dispersione scolastica» Save the </a:t>
            </a:r>
            <a:r>
              <a:rPr lang="it-IT" sz="1400" b="1" i="1" dirty="0" err="1" smtClean="0"/>
              <a:t>Children</a:t>
            </a:r>
            <a:r>
              <a:rPr lang="it-IT" sz="1400" b="1" i="1" dirty="0" smtClean="0"/>
              <a:t> Italia 2011  pag.5</a:t>
            </a: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0644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1. Esplicitare l’Autoefficacia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Fiducia nel fare i passi giusti per realizzare il successo. </a:t>
            </a:r>
            <a:r>
              <a:rPr lang="it-IT" i="1" dirty="0" smtClean="0"/>
              <a:t>( S. </a:t>
            </a:r>
            <a:r>
              <a:rPr lang="it-IT" i="1" dirty="0" err="1" smtClean="0"/>
              <a:t>Solberg</a:t>
            </a:r>
            <a:r>
              <a:rPr lang="it-IT" i="1" dirty="0" smtClean="0"/>
              <a:t> e S. Howard)</a:t>
            </a:r>
          </a:p>
          <a:p>
            <a:pPr marL="0" indent="0" algn="ctr">
              <a:buNone/>
            </a:pPr>
            <a:r>
              <a:rPr lang="it-IT" dirty="0" smtClean="0"/>
              <a:t>Autoefficacia scolastica                                         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r">
              <a:buNone/>
            </a:pPr>
            <a:r>
              <a:rPr lang="it-IT" dirty="0" smtClean="0"/>
              <a:t>Avere voti sufficienti           Andare d’accordo                    con compagni</a:t>
            </a:r>
          </a:p>
          <a:p>
            <a:pPr marL="0" indent="0" algn="r">
              <a:buNone/>
            </a:pPr>
            <a:r>
              <a:rPr lang="it-IT" dirty="0" smtClean="0"/>
              <a:t> e insegnanti</a:t>
            </a:r>
          </a:p>
          <a:p>
            <a:pPr marL="0" indent="0" algn="r">
              <a:buNone/>
            </a:pPr>
            <a:endParaRPr lang="it-IT" dirty="0" smtClean="0"/>
          </a:p>
        </p:txBody>
      </p:sp>
      <p:sp>
        <p:nvSpPr>
          <p:cNvPr id="4" name="Freccia in giù 3"/>
          <p:cNvSpPr/>
          <p:nvPr/>
        </p:nvSpPr>
        <p:spPr>
          <a:xfrm>
            <a:off x="1907704" y="30689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6804248" y="30689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2.Definire un obiettivo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Cosa vuoi cambiare?             È il tuo obiettivo</a:t>
            </a:r>
          </a:p>
          <a:p>
            <a:r>
              <a:rPr lang="it-IT" dirty="0"/>
              <a:t> </a:t>
            </a:r>
            <a:r>
              <a:rPr lang="it-IT" dirty="0" smtClean="0"/>
              <a:t>In quanto tempo?</a:t>
            </a:r>
          </a:p>
          <a:p>
            <a:pPr algn="r"/>
            <a:r>
              <a:rPr lang="it-IT" dirty="0" smtClean="0"/>
              <a:t>Cosa ottieni perseguendolo ?          E’ la tua                          sfida</a:t>
            </a:r>
          </a:p>
          <a:p>
            <a:r>
              <a:rPr lang="it-IT" dirty="0" smtClean="0"/>
              <a:t>Attraverso quali passi?</a:t>
            </a:r>
          </a:p>
          <a:p>
            <a:r>
              <a:rPr lang="it-IT" dirty="0" smtClean="0"/>
              <a:t>Come puoi distribuire l’impegno?</a:t>
            </a:r>
          </a:p>
          <a:p>
            <a:r>
              <a:rPr lang="it-IT" dirty="0" smtClean="0"/>
              <a:t>Chi ti </a:t>
            </a:r>
            <a:r>
              <a:rPr lang="it-IT" dirty="0" err="1" smtClean="0"/>
              <a:t>puo’</a:t>
            </a:r>
            <a:r>
              <a:rPr lang="it-IT" dirty="0" smtClean="0"/>
              <a:t> aiutare?</a:t>
            </a: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4860032" y="19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5838440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74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credenze di autoefficacia migliorano quando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Intraprendiamo compito alla nostra portata.</a:t>
            </a:r>
          </a:p>
          <a:p>
            <a:r>
              <a:rPr lang="it-IT" dirty="0" smtClean="0"/>
              <a:t>Ci «</a:t>
            </a:r>
            <a:r>
              <a:rPr lang="it-IT" dirty="0" err="1" smtClean="0"/>
              <a:t>autopremiamo</a:t>
            </a:r>
            <a:r>
              <a:rPr lang="it-IT" dirty="0" smtClean="0"/>
              <a:t>» per quanto ottenuto.</a:t>
            </a:r>
          </a:p>
          <a:p>
            <a:r>
              <a:rPr lang="it-IT" dirty="0" smtClean="0"/>
              <a:t>Prestiamo attenzione alle persone che ci incoraggiano e ci apprezzano: esse stimolano l’azione, l’ impegno e la perseveranza.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21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3.Riconoscere e Gestire lo stress </a:t>
            </a:r>
            <a:endParaRPr lang="it-IT" sz="27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0541608"/>
              </p:ext>
            </p:extLst>
          </p:nvPr>
        </p:nvGraphicFramePr>
        <p:xfrm>
          <a:off x="304800" y="1554163"/>
          <a:ext cx="86868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Stress negativo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Stress positivo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Grande discrepanza fra le mie risorse e quanto mi viene richiesto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Poca discrepanza fra le mie risorse e quanto mi viene richiesto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Eccessiva</a:t>
                      </a:r>
                      <a:r>
                        <a:rPr lang="it-IT" baseline="0" dirty="0" smtClean="0"/>
                        <a:t> pressione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Pressione tollerabile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Demotivazione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Ha una</a:t>
                      </a:r>
                      <a:r>
                        <a:rPr lang="it-IT" baseline="0" dirty="0" smtClean="0"/>
                        <a:t> funzione motivazionale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sz="2400" dirty="0" smtClean="0"/>
                    </a:p>
                    <a:p>
                      <a:r>
                        <a:rPr lang="it-IT" sz="2400" dirty="0" smtClean="0">
                          <a:solidFill>
                            <a:srgbClr val="C00000"/>
                          </a:solidFill>
                        </a:rPr>
                        <a:t>POSSO</a:t>
                      </a:r>
                      <a:r>
                        <a:rPr lang="it-IT" sz="2400" baseline="0" dirty="0" smtClean="0">
                          <a:solidFill>
                            <a:srgbClr val="C00000"/>
                          </a:solidFill>
                        </a:rPr>
                        <a:t> DECIDERE DI SFIDARLO</a:t>
                      </a:r>
                      <a:endParaRPr lang="it-IT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it-IT" sz="2400" dirty="0" smtClean="0"/>
                    </a:p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it-IT" sz="2400" dirty="0" smtClean="0">
                          <a:solidFill>
                            <a:srgbClr val="C00000"/>
                          </a:solidFill>
                        </a:rPr>
                        <a:t>MI</a:t>
                      </a:r>
                      <a:r>
                        <a:rPr lang="it-IT" sz="2400" baseline="0" dirty="0" smtClean="0">
                          <a:solidFill>
                            <a:srgbClr val="C00000"/>
                          </a:solidFill>
                        </a:rPr>
                        <a:t> AIUTA AD AFFRONTARE LE SFIDE</a:t>
                      </a:r>
                      <a:endParaRPr lang="it-IT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01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Gestire lo stress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Facendo un elenco delle priorità</a:t>
            </a:r>
          </a:p>
          <a:p>
            <a:r>
              <a:rPr lang="it-IT" dirty="0" smtClean="0"/>
              <a:t>Organizzando il tempo</a:t>
            </a:r>
          </a:p>
          <a:p>
            <a:r>
              <a:rPr lang="it-IT" dirty="0"/>
              <a:t> </a:t>
            </a:r>
            <a:r>
              <a:rPr lang="it-IT" dirty="0" smtClean="0"/>
              <a:t>lavorando un po’ al giorno</a:t>
            </a:r>
          </a:p>
          <a:p>
            <a:r>
              <a:rPr lang="it-IT" dirty="0" err="1" smtClean="0"/>
              <a:t>Auto-premiandoci</a:t>
            </a:r>
            <a:r>
              <a:rPr lang="it-IT" dirty="0" smtClean="0"/>
              <a:t> per l’impegno</a:t>
            </a:r>
          </a:p>
          <a:p>
            <a:r>
              <a:rPr lang="it-IT" dirty="0" smtClean="0"/>
              <a:t>Prevedendo pause gratificanti.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324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4.Ricevere supporto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267525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75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4.Le relazioni con gli insegnanti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Interagire significa</a:t>
            </a:r>
            <a:r>
              <a:rPr lang="it-IT" dirty="0" smtClean="0"/>
              <a:t>:</a:t>
            </a:r>
          </a:p>
          <a:p>
            <a:r>
              <a:rPr lang="it-IT" dirty="0"/>
              <a:t>F</a:t>
            </a:r>
            <a:r>
              <a:rPr lang="it-IT" dirty="0" smtClean="0"/>
              <a:t>are domande in classe</a:t>
            </a:r>
          </a:p>
          <a:p>
            <a:r>
              <a:rPr lang="it-IT" dirty="0" smtClean="0"/>
              <a:t>Parlare con gli insegnanti.</a:t>
            </a:r>
          </a:p>
          <a:p>
            <a:r>
              <a:rPr lang="it-IT" dirty="0" smtClean="0"/>
              <a:t>Discutere un voto.</a:t>
            </a:r>
          </a:p>
          <a:p>
            <a:r>
              <a:rPr lang="it-IT" dirty="0" smtClean="0"/>
              <a:t>Chiedere aiuto per un compito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032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vantaggi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Ci si dimostra interessati</a:t>
            </a:r>
          </a:p>
          <a:p>
            <a:r>
              <a:rPr lang="it-IT" dirty="0" smtClean="0"/>
              <a:t>Si ottengono informazioni</a:t>
            </a:r>
          </a:p>
          <a:p>
            <a:r>
              <a:rPr lang="it-IT" dirty="0" smtClean="0"/>
              <a:t>Si ottiene sostegno</a:t>
            </a:r>
          </a:p>
          <a:p>
            <a:r>
              <a:rPr lang="it-IT" dirty="0" smtClean="0"/>
              <a:t>Diventa sempre più facile e si è sempre meno timorosi!</a:t>
            </a:r>
          </a:p>
          <a:p>
            <a:pPr>
              <a:buNone/>
            </a:pPr>
            <a:endParaRPr lang="it-IT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  <a:p>
            <a:pPr>
              <a:buNone/>
            </a:pP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Asip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navigator, S.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Solberg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2003-  adattamento L.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Ferrari-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l.Nota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-Larios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Pado</a:t>
            </a:r>
            <a:r>
              <a:rPr lang="it-IT" b="1" i="1" dirty="0" smtClean="0"/>
              <a:t>va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5958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sintesi dei Costrutti fondamentali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5314011"/>
              </p:ext>
            </p:extLst>
          </p:nvPr>
        </p:nvGraphicFramePr>
        <p:xfrm>
          <a:off x="304800" y="1554163"/>
          <a:ext cx="86868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Costrutto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Definizione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Autoefficacia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Fiducia nel confronti della capacità di portare a termine compiti scolastici diversi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Autoregolazione</a:t>
                      </a:r>
                      <a:endParaRPr lang="it-IT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Capacità di darsi i tempi giusti e definire i</a:t>
                      </a:r>
                      <a:r>
                        <a:rPr lang="it-IT" baseline="0" dirty="0" smtClean="0"/>
                        <a:t> passi per raggiungere gli obiettivi prefissati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Relazioni</a:t>
                      </a:r>
                      <a:r>
                        <a:rPr lang="it-IT" baseline="0" dirty="0" smtClean="0"/>
                        <a:t> con i compagni e con gli insegnanti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Confidare sul loro supporto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Stress scolastico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Livello di disagio fisico ed</a:t>
                      </a:r>
                      <a:r>
                        <a:rPr lang="it-IT" baseline="0" dirty="0" smtClean="0"/>
                        <a:t> emozionale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Supporto familiare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Percezione della disponibilità di sostegno da parte della famiglia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Strategie e </a:t>
                      </a:r>
                      <a:r>
                        <a:rPr lang="it-IT" dirty="0" err="1" smtClean="0"/>
                        <a:t>coping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Trovare</a:t>
                      </a:r>
                      <a:r>
                        <a:rPr lang="it-IT" baseline="0" dirty="0" smtClean="0"/>
                        <a:t> le strategie di selezione, ottimizzazione, compensazione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Promuovere La resilienza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 modello di Richardson, in un’ottica sistemica, </a:t>
            </a:r>
            <a:r>
              <a:rPr lang="it-IT" dirty="0">
                <a:solidFill>
                  <a:srgbClr val="C00000"/>
                </a:solidFill>
              </a:rPr>
              <a:t>la resilienza è l’energia che consente a ciascuno </a:t>
            </a:r>
            <a:r>
              <a:rPr lang="it-IT" dirty="0" smtClean="0">
                <a:solidFill>
                  <a:srgbClr val="C00000"/>
                </a:solidFill>
              </a:rPr>
              <a:t>di realizzare la tendenza attualizzante; passando attraverso le difficoltà e la rottura degli equilibri esistenziali, essa consente di accedere alla motivazione e di orientarsi alla ripresa e alla crescita personale, all’altruismo e alla conoscenza.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RPQ)</a:t>
            </a:r>
            <a:endParaRPr lang="it-IT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5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Aiutarli nella ricerca dell’identità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È l’organizzazione dinamica dell’individuo che gli consente di adattarsi e di reagire positivamente alla realtà.</a:t>
            </a:r>
          </a:p>
          <a:p>
            <a:r>
              <a:rPr lang="it-IT" dirty="0" smtClean="0"/>
              <a:t>Compito di sviluppo di un adolescente: </a:t>
            </a:r>
            <a:r>
              <a:rPr lang="it-IT" dirty="0" smtClean="0">
                <a:solidFill>
                  <a:srgbClr val="FF0000"/>
                </a:solidFill>
              </a:rPr>
              <a:t>trovare la propria identità </a:t>
            </a:r>
            <a:r>
              <a:rPr lang="it-IT" dirty="0" smtClean="0"/>
              <a:t>( sociale, sessuale, lavorativa, di </a:t>
            </a:r>
            <a:r>
              <a:rPr lang="it-IT" dirty="0" err="1" smtClean="0"/>
              <a:t>appartenenza,religiosa</a:t>
            </a:r>
            <a:r>
              <a:rPr lang="it-IT" dirty="0" smtClean="0"/>
              <a:t>…..)</a:t>
            </a:r>
            <a:endParaRPr lang="it-IT" dirty="0"/>
          </a:p>
        </p:txBody>
      </p:sp>
      <p:pic>
        <p:nvPicPr>
          <p:cNvPr id="12290" name="Picture 2" descr="C:\Documents and Settings\Greg\Impostazioni locali\Temporary Internet Files\Content.IE5\OU1965FX\MC9002931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437112"/>
            <a:ext cx="1817827" cy="1697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76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utilizzare strategie di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solving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Correlate a </a:t>
            </a:r>
          </a:p>
          <a:p>
            <a:r>
              <a:rPr lang="it-IT" dirty="0" smtClean="0"/>
              <a:t>Tendenza ad affrontare le situazioni difficili</a:t>
            </a:r>
          </a:p>
          <a:p>
            <a:r>
              <a:rPr lang="it-IT" dirty="0" smtClean="0"/>
              <a:t>Autoefficacia nel poter risolvere i problemi</a:t>
            </a:r>
          </a:p>
          <a:p>
            <a:r>
              <a:rPr lang="it-IT" dirty="0" smtClean="0"/>
              <a:t>Capacità di autocontrollo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80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Potenziare le risorse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 Caratteristiche degli studenti ad </a:t>
            </a:r>
            <a:r>
              <a:rPr lang="it-IT" dirty="0"/>
              <a:t>alto rischio di </a:t>
            </a:r>
            <a:r>
              <a:rPr lang="it-IT" dirty="0">
                <a:solidFill>
                  <a:srgbClr val="C00000"/>
                </a:solidFill>
              </a:rPr>
              <a:t>dispersione </a:t>
            </a:r>
            <a:r>
              <a:rPr lang="it-IT" dirty="0" smtClean="0">
                <a:solidFill>
                  <a:srgbClr val="C00000"/>
                </a:solidFill>
              </a:rPr>
              <a:t>scolastica</a:t>
            </a:r>
            <a:r>
              <a:rPr lang="it-IT" dirty="0" smtClean="0"/>
              <a:t>:</a:t>
            </a:r>
          </a:p>
          <a:p>
            <a:r>
              <a:rPr lang="it-IT" dirty="0" smtClean="0"/>
              <a:t>un basso </a:t>
            </a:r>
            <a:r>
              <a:rPr lang="it-IT" dirty="0"/>
              <a:t>grado di </a:t>
            </a:r>
            <a:r>
              <a:rPr lang="it-IT" dirty="0" smtClean="0"/>
              <a:t>resilienza</a:t>
            </a:r>
          </a:p>
          <a:p>
            <a:r>
              <a:rPr lang="it-IT" dirty="0" smtClean="0"/>
              <a:t>Basso grado di autoefficacia.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C00000"/>
                </a:solidFill>
              </a:rPr>
              <a:t>Hanno bisogno:</a:t>
            </a:r>
          </a:p>
          <a:p>
            <a:r>
              <a:rPr lang="it-IT" dirty="0"/>
              <a:t>acquisire </a:t>
            </a:r>
            <a:r>
              <a:rPr lang="it-IT" dirty="0" smtClean="0"/>
              <a:t>una maggiore consapevolezza e riflettere su come  </a:t>
            </a:r>
            <a:r>
              <a:rPr lang="it-IT" dirty="0"/>
              <a:t>affrontare in modo </a:t>
            </a:r>
            <a:r>
              <a:rPr lang="it-IT" dirty="0" smtClean="0"/>
              <a:t>adeguato </a:t>
            </a:r>
            <a:r>
              <a:rPr lang="it-IT" dirty="0"/>
              <a:t>le difficoltà scolastiche e quotidiane</a:t>
            </a:r>
            <a:r>
              <a:rPr lang="it-IT" dirty="0" smtClean="0"/>
              <a:t>.</a:t>
            </a:r>
          </a:p>
          <a:p>
            <a:r>
              <a:rPr lang="it-IT" dirty="0" smtClean="0"/>
              <a:t>imparare ad attingere </a:t>
            </a:r>
            <a:r>
              <a:rPr lang="it-IT" dirty="0"/>
              <a:t>alle loro risorse interne, per non farsi cogliere impreparati dagli imprevisti della vita</a:t>
            </a:r>
            <a:r>
              <a:rPr lang="it-IT" dirty="0" smtClean="0"/>
              <a:t>.</a:t>
            </a:r>
          </a:p>
          <a:p>
            <a:r>
              <a:rPr lang="it-IT" dirty="0" smtClean="0"/>
              <a:t>Comprendere quali sono i loro scopi e trovare il significato di quello che fanno.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538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Attraverso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Esperienze di apprendimento che consentano di elaborare simbolicamente i propri vissuti,  </a:t>
            </a:r>
          </a:p>
          <a:p>
            <a:pPr marL="0" indent="0">
              <a:buNone/>
            </a:pPr>
            <a:r>
              <a:rPr lang="it-IT" dirty="0" smtClean="0"/>
              <a:t>che promuovono un cambiamento positivo,</a:t>
            </a:r>
          </a:p>
          <a:p>
            <a:pPr marL="0" indent="0">
              <a:buNone/>
            </a:pPr>
            <a:r>
              <a:rPr lang="it-IT" dirty="0" smtClean="0"/>
              <a:t> che favoriscono </a:t>
            </a:r>
            <a:r>
              <a:rPr lang="it-IT" dirty="0" smtClean="0">
                <a:solidFill>
                  <a:srgbClr val="FF0000"/>
                </a:solidFill>
              </a:rPr>
              <a:t>l’orientamento personale  </a:t>
            </a:r>
            <a:r>
              <a:rPr lang="it-IT" dirty="0" smtClean="0"/>
              <a:t>e la possibilità di sviluppare le strategie necessarie ad affrontare le transizioni della vita.</a:t>
            </a:r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Cosa chiedere ai ragazzi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Sfida       Coraggio</a:t>
            </a:r>
          </a:p>
          <a:p>
            <a:pPr marL="0" indent="0">
              <a:buNone/>
            </a:pPr>
            <a:r>
              <a:rPr lang="it-IT" i="1" dirty="0" smtClean="0"/>
              <a:t>«Avere coraggio significa affrontare le sfide che incontriamo nel corso della nostra vita. Per me la sfida è affrontare le altre persone»</a:t>
            </a:r>
            <a:endParaRPr lang="it-IT" i="1" dirty="0"/>
          </a:p>
          <a:p>
            <a:pPr marL="0" indent="0">
              <a:buNone/>
            </a:pPr>
            <a:r>
              <a:rPr lang="it-IT" i="1" dirty="0" smtClean="0"/>
              <a:t>«Avere coraggio significa buttarsi in quello che si deve fare senza pensare troppo e lasciarsi andare senza paura»</a:t>
            </a:r>
          </a:p>
          <a:p>
            <a:pPr marL="0" indent="0">
              <a:buNone/>
            </a:pPr>
            <a:r>
              <a:rPr lang="it-IT" i="1" dirty="0" smtClean="0"/>
              <a:t>«Per me lo sfidare è un gioco per crescere»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Cosa chiedere ai ragazzi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it-IT" dirty="0" smtClean="0"/>
              <a:t>Potere    fiducia</a:t>
            </a:r>
          </a:p>
          <a:p>
            <a:pPr marL="0" indent="0">
              <a:buNone/>
            </a:pPr>
            <a:r>
              <a:rPr lang="it-IT" dirty="0" smtClean="0"/>
              <a:t>«</a:t>
            </a:r>
            <a:r>
              <a:rPr lang="it-IT" i="1" dirty="0" smtClean="0"/>
              <a:t>Di me penso che ho ancora tanto da imparare e devo ancora migliorare, ma ho fiducia</a:t>
            </a:r>
          </a:p>
          <a:p>
            <a:pPr marL="0" indent="0">
              <a:buNone/>
            </a:pPr>
            <a:r>
              <a:rPr lang="it-IT" i="1" dirty="0" smtClean="0"/>
              <a:t>« Mi piacerebbe  recuperare tutte le materie e fare pace con una mia amica. Ho fiducia che tutto andrà bene se mi impegno e sto cominciando ad avere un po’ di fiducia in me.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854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Ingredienti della magia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rispetto</a:t>
            </a:r>
          </a:p>
          <a:p>
            <a:r>
              <a:rPr lang="it-IT" dirty="0" smtClean="0"/>
              <a:t>Adulti come supporto</a:t>
            </a:r>
          </a:p>
          <a:p>
            <a:r>
              <a:rPr lang="it-IT" dirty="0" smtClean="0"/>
              <a:t>Interventi individualizzati</a:t>
            </a:r>
          </a:p>
          <a:p>
            <a:r>
              <a:rPr lang="it-IT" dirty="0"/>
              <a:t>Relazione di </a:t>
            </a:r>
            <a:r>
              <a:rPr lang="it-IT" dirty="0" smtClean="0"/>
              <a:t>classe</a:t>
            </a:r>
          </a:p>
          <a:p>
            <a:r>
              <a:rPr lang="it-IT" dirty="0"/>
              <a:t>Modelli </a:t>
            </a:r>
          </a:p>
          <a:p>
            <a:r>
              <a:rPr lang="it-IT" dirty="0" smtClean="0"/>
              <a:t>Pianificazione : scrivere le proprie intenzioni e i propri obiettivi</a:t>
            </a:r>
          </a:p>
          <a:p>
            <a:r>
              <a:rPr lang="it-IT" dirty="0" smtClean="0"/>
              <a:t>Attività che rappresentano delle sfide</a:t>
            </a:r>
          </a:p>
          <a:p>
            <a:r>
              <a:rPr lang="it-IT" dirty="0" smtClean="0"/>
              <a:t>L’ascolto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6632"/>
            <a:ext cx="3140968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2800" dirty="0" smtClean="0">
                <a:solidFill>
                  <a:srgbClr val="FF0000"/>
                </a:solidFill>
              </a:rPr>
              <a:t>Per </a:t>
            </a:r>
            <a:r>
              <a:rPr lang="it-IT" sz="2800" dirty="0" err="1" smtClean="0">
                <a:solidFill>
                  <a:srgbClr val="FF0000"/>
                </a:solidFill>
              </a:rPr>
              <a:t>approfondire…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67544" y="692696"/>
            <a:ext cx="5904656" cy="4800600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Costrutti e training specifici: </a:t>
            </a:r>
          </a:p>
          <a:p>
            <a:r>
              <a:rPr lang="it-IT" sz="2400" dirty="0" smtClean="0"/>
              <a:t>Pubblicazioni Giunti OS    autori: S </a:t>
            </a:r>
            <a:r>
              <a:rPr lang="it-IT" sz="2400" dirty="0" err="1" smtClean="0"/>
              <a:t>Soresi</a:t>
            </a:r>
            <a:r>
              <a:rPr lang="it-IT" sz="2400" dirty="0" smtClean="0"/>
              <a:t>, </a:t>
            </a:r>
            <a:r>
              <a:rPr lang="it-IT" sz="2400" dirty="0" err="1" smtClean="0"/>
              <a:t>L.Nota</a:t>
            </a:r>
            <a:r>
              <a:rPr lang="it-IT" sz="2400" dirty="0" smtClean="0"/>
              <a:t>, L. Ferrari</a:t>
            </a:r>
          </a:p>
          <a:p>
            <a:r>
              <a:rPr lang="it-IT" sz="2400" dirty="0"/>
              <a:t>Laudadio, A., </a:t>
            </a:r>
            <a:r>
              <a:rPr lang="it-IT" sz="2400" dirty="0" err="1"/>
              <a:t>Mazzocchetti</a:t>
            </a:r>
            <a:r>
              <a:rPr lang="it-IT" sz="2400" dirty="0"/>
              <a:t>, L., </a:t>
            </a:r>
            <a:r>
              <a:rPr lang="it-IT" sz="2400" dirty="0" err="1"/>
              <a:t>Fiz</a:t>
            </a:r>
            <a:r>
              <a:rPr lang="it-IT" sz="2400" dirty="0"/>
              <a:t> </a:t>
            </a:r>
            <a:r>
              <a:rPr lang="it-IT" sz="2400" dirty="0" err="1"/>
              <a:t>Pèrez</a:t>
            </a:r>
            <a:r>
              <a:rPr lang="it-IT" sz="2400" dirty="0"/>
              <a:t>, F. </a:t>
            </a:r>
            <a:r>
              <a:rPr lang="it-IT" sz="2400" dirty="0" smtClean="0"/>
              <a:t> </a:t>
            </a:r>
            <a:r>
              <a:rPr lang="it-IT" sz="2400" dirty="0"/>
              <a:t>“Valutare la resilienza”, Carocci Editore, </a:t>
            </a:r>
            <a:r>
              <a:rPr lang="it-IT" sz="2400" dirty="0" smtClean="0"/>
              <a:t>Roma 2011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Qualche Lettura: </a:t>
            </a:r>
          </a:p>
          <a:p>
            <a:r>
              <a:rPr lang="it-IT" sz="2400" dirty="0" smtClean="0"/>
              <a:t>G.V Caprara A. </a:t>
            </a:r>
            <a:r>
              <a:rPr lang="it-IT" sz="2400" dirty="0" err="1" smtClean="0"/>
              <a:t>Fonzi</a:t>
            </a:r>
            <a:r>
              <a:rPr lang="it-IT" sz="2400" dirty="0" smtClean="0"/>
              <a:t> </a:t>
            </a:r>
            <a:r>
              <a:rPr lang="it-IT" sz="2400" dirty="0"/>
              <a:t>“ L’età </a:t>
            </a:r>
            <a:r>
              <a:rPr lang="it-IT" sz="2400" dirty="0" smtClean="0"/>
              <a:t>sospesa</a:t>
            </a:r>
            <a:r>
              <a:rPr lang="it-IT" sz="2400" dirty="0"/>
              <a:t> ”</a:t>
            </a:r>
            <a:r>
              <a:rPr lang="it-IT" sz="2400" dirty="0" smtClean="0"/>
              <a:t>  Giunti 2000</a:t>
            </a:r>
          </a:p>
          <a:p>
            <a:r>
              <a:rPr lang="it-IT" sz="2400" dirty="0" err="1" smtClean="0"/>
              <a:t>M.E.P.Seligman</a:t>
            </a:r>
            <a:r>
              <a:rPr lang="it-IT" sz="2400" dirty="0" smtClean="0"/>
              <a:t> “ Imparare l’ottimismo” Giunti 2011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R. </a:t>
            </a:r>
            <a:r>
              <a:rPr lang="it-IT" sz="2400" dirty="0" err="1" smtClean="0"/>
              <a:t>Rosenthal</a:t>
            </a:r>
            <a:r>
              <a:rPr lang="it-IT" sz="2400" dirty="0" smtClean="0"/>
              <a:t>- </a:t>
            </a:r>
            <a:r>
              <a:rPr lang="it-IT" sz="2400" dirty="0" err="1" smtClean="0"/>
              <a:t>L.Jacobson</a:t>
            </a:r>
            <a:r>
              <a:rPr lang="it-IT" sz="2400" dirty="0" smtClean="0"/>
              <a:t> “ </a:t>
            </a:r>
            <a:r>
              <a:rPr lang="it-IT" sz="2400" dirty="0" err="1" smtClean="0"/>
              <a:t>Pigmaglione</a:t>
            </a:r>
            <a:r>
              <a:rPr lang="it-IT" sz="2400" dirty="0" smtClean="0"/>
              <a:t> in classe” Franco Angeli  Editore 1983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E. </a:t>
            </a:r>
            <a:r>
              <a:rPr lang="it-IT" sz="2400" dirty="0" err="1" smtClean="0"/>
              <a:t>Frydenberg</a:t>
            </a:r>
            <a:r>
              <a:rPr lang="it-IT" sz="2400" dirty="0" smtClean="0"/>
              <a:t> “ Far fronte alle difficoltà</a:t>
            </a:r>
            <a:r>
              <a:rPr lang="it-IT" sz="2400" dirty="0"/>
              <a:t> </a:t>
            </a:r>
            <a:r>
              <a:rPr lang="it-IT" sz="2400" smtClean="0"/>
              <a:t>” Giunti OS 2000 </a:t>
            </a:r>
            <a:endParaRPr lang="it-IT" sz="2400" dirty="0"/>
          </a:p>
        </p:txBody>
      </p:sp>
      <p:pic>
        <p:nvPicPr>
          <p:cNvPr id="15365" name="Picture 5" descr="C:\Documents and Settings\Greg\Impostazioni locali\Temporary Internet Files\Content.IE5\38N2KO18\MC900415938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20688"/>
            <a:ext cx="1701800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L’identità QUANDO «SI  cambia </a:t>
            </a:r>
            <a:r>
              <a:rPr lang="it-IT" dirty="0" err="1" smtClean="0"/>
              <a:t>pELLE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Cambia il corpo,</a:t>
            </a:r>
          </a:p>
          <a:p>
            <a:r>
              <a:rPr lang="it-IT" dirty="0" smtClean="0"/>
              <a:t>Il pensiero,</a:t>
            </a:r>
          </a:p>
          <a:p>
            <a:r>
              <a:rPr lang="it-IT" dirty="0" smtClean="0"/>
              <a:t>Il senso di appartenenza,</a:t>
            </a:r>
          </a:p>
          <a:p>
            <a:r>
              <a:rPr lang="it-IT" dirty="0" smtClean="0"/>
              <a:t>I valori,</a:t>
            </a:r>
          </a:p>
          <a:p>
            <a:r>
              <a:rPr lang="it-IT" dirty="0" err="1" smtClean="0"/>
              <a:t>I’urgenza</a:t>
            </a:r>
            <a:r>
              <a:rPr lang="it-IT" dirty="0" smtClean="0"/>
              <a:t> di scegliere</a:t>
            </a:r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i="1" dirty="0" smtClean="0">
                <a:solidFill>
                  <a:srgbClr val="0070C0"/>
                </a:solidFill>
              </a:rPr>
              <a:t>Di me penso che…..che penso di me? Non ci ho mai pensato sinceramente, non sono perfetta, ho un mucchio di difetti ma sono fiera di ciò che sono nonostante tutto.</a:t>
            </a:r>
            <a:endParaRPr lang="it-IT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Identità o sospensione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Le polarizzazioni secondo </a:t>
            </a:r>
            <a:r>
              <a:rPr lang="it-IT" dirty="0" err="1" smtClean="0"/>
              <a:t>E.Erikson</a:t>
            </a:r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Il tempo</a:t>
            </a:r>
            <a:r>
              <a:rPr lang="it-IT" dirty="0" smtClean="0"/>
              <a:t>: quantificare, finalizzare o disperdere.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I progetti</a:t>
            </a:r>
            <a:r>
              <a:rPr lang="it-IT" dirty="0" smtClean="0"/>
              <a:t>: so quali compiti portare a termine o  rimanere sospesi.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Identità sessuale</a:t>
            </a:r>
          </a:p>
          <a:p>
            <a:r>
              <a:rPr lang="it-IT" dirty="0" smtClean="0"/>
              <a:t>Sperimentazione di </a:t>
            </a:r>
            <a:r>
              <a:rPr lang="it-IT" dirty="0" smtClean="0">
                <a:solidFill>
                  <a:srgbClr val="C00000"/>
                </a:solidFill>
              </a:rPr>
              <a:t>ruoli</a:t>
            </a:r>
            <a:r>
              <a:rPr lang="it-IT" dirty="0" smtClean="0"/>
              <a:t> o identità negativa</a:t>
            </a:r>
          </a:p>
          <a:p>
            <a:r>
              <a:rPr lang="it-IT" dirty="0" smtClean="0"/>
              <a:t>Attitudine ad essere il </a:t>
            </a:r>
            <a:r>
              <a:rPr lang="it-IT" dirty="0" smtClean="0">
                <a:solidFill>
                  <a:srgbClr val="C00000"/>
                </a:solidFill>
              </a:rPr>
              <a:t>leader</a:t>
            </a:r>
            <a:r>
              <a:rPr lang="it-IT" dirty="0" smtClean="0"/>
              <a:t> o diffusione dell’autorità</a:t>
            </a:r>
          </a:p>
          <a:p>
            <a:r>
              <a:rPr lang="it-IT" dirty="0" smtClean="0"/>
              <a:t>Polarizzazione </a:t>
            </a:r>
            <a:r>
              <a:rPr lang="it-IT" dirty="0" smtClean="0">
                <a:solidFill>
                  <a:srgbClr val="C00000"/>
                </a:solidFill>
              </a:rPr>
              <a:t>ideologica</a:t>
            </a:r>
            <a:r>
              <a:rPr lang="it-IT" dirty="0" smtClean="0"/>
              <a:t> o diffusione di ideali.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Certezza di sé </a:t>
            </a:r>
            <a:r>
              <a:rPr lang="it-IT" dirty="0" smtClean="0"/>
              <a:t>o apatia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89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Mettersi nei panni degli studenti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Bisogno come </a:t>
            </a:r>
            <a:r>
              <a:rPr lang="it-IT" dirty="0" smtClean="0">
                <a:solidFill>
                  <a:srgbClr val="FF0000"/>
                </a:solidFill>
              </a:rPr>
              <a:t>esigenza biologica </a:t>
            </a:r>
            <a:r>
              <a:rPr lang="it-IT" dirty="0" smtClean="0"/>
              <a:t>dell’individuo, capace di innescare comportamenti adeguati a colmare la mancanza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212976"/>
            <a:ext cx="4762500" cy="35147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dicono </a:t>
            </a:r>
            <a:r>
              <a:rPr lang="it-IT" dirty="0" err="1" smtClean="0"/>
              <a:t>dEi</a:t>
            </a:r>
            <a:r>
              <a:rPr lang="it-IT" dirty="0" smtClean="0"/>
              <a:t> loro bisogni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« In questo momento ho bisogno di persone che mi vogliono bene»</a:t>
            </a:r>
          </a:p>
          <a:p>
            <a:pPr marL="0" indent="0">
              <a:buNone/>
            </a:pPr>
            <a:r>
              <a:rPr lang="it-IT" dirty="0" smtClean="0"/>
              <a:t>« Mi piacerebbe riuscire ad ingrassare e ad irrobustirmi per essere come tutte le altre che </a:t>
            </a:r>
          </a:p>
          <a:p>
            <a:pPr marL="0" indent="0">
              <a:buNone/>
            </a:pPr>
            <a:r>
              <a:rPr lang="it-IT" dirty="0" smtClean="0"/>
              <a:t>hanno un fisico normale»</a:t>
            </a:r>
          </a:p>
          <a:p>
            <a:pPr marL="0" indent="0">
              <a:buNone/>
            </a:pPr>
            <a:r>
              <a:rPr lang="it-IT" dirty="0" smtClean="0"/>
              <a:t>«Ho </a:t>
            </a:r>
            <a:r>
              <a:rPr lang="it-IT" dirty="0"/>
              <a:t>bisogno di rilassarmi e di non pensare </a:t>
            </a:r>
            <a:r>
              <a:rPr lang="it-IT" dirty="0" smtClean="0"/>
              <a:t>tanto» «Mi piacerebbe riuscire ad avere più amici  ma la mia timidezza e la paura di sbagliare mi rende difficile fare questo»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594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dicono di loro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i="1" dirty="0" smtClean="0"/>
              <a:t>Di me penso che sono brutta e troppo magra , in più sono noiosa e non riesco a parlare con scioltezza alle persone.</a:t>
            </a:r>
          </a:p>
          <a:p>
            <a:pPr marL="0" indent="0">
              <a:buNone/>
            </a:pPr>
            <a:r>
              <a:rPr lang="it-IT" i="1" dirty="0" smtClean="0"/>
              <a:t>Di me penso tante cose ma una cosa che non mi piace è che sono troppo gentile con le persone</a:t>
            </a:r>
          </a:p>
          <a:p>
            <a:pPr marL="0" indent="0">
              <a:buNone/>
            </a:pPr>
            <a:r>
              <a:rPr lang="it-IT" i="1" dirty="0" smtClean="0"/>
              <a:t>Di me penso </a:t>
            </a:r>
            <a:r>
              <a:rPr lang="it-IT" i="1" dirty="0" err="1" smtClean="0"/>
              <a:t>che…che….non</a:t>
            </a:r>
            <a:r>
              <a:rPr lang="it-IT" i="1" dirty="0" smtClean="0"/>
              <a:t> sono perfetta, non sono bella, non sono niente e </a:t>
            </a:r>
            <a:r>
              <a:rPr lang="it-IT" i="1" dirty="0" err="1" smtClean="0"/>
              <a:t>nessuno….se</a:t>
            </a:r>
            <a:r>
              <a:rPr lang="it-IT" i="1" dirty="0" smtClean="0"/>
              <a:t> le persone mi accettano così come sono, bene! O se no’ </a:t>
            </a:r>
            <a:r>
              <a:rPr lang="it-IT" i="1" u="sng" dirty="0" smtClean="0"/>
              <a:t>deve</a:t>
            </a:r>
            <a:r>
              <a:rPr lang="it-IT" u="sng" dirty="0" smtClean="0"/>
              <a:t> </a:t>
            </a:r>
            <a:r>
              <a:rPr lang="it-IT" dirty="0" smtClean="0"/>
              <a:t>andare bene lo stesso</a:t>
            </a:r>
            <a:r>
              <a:rPr lang="it-IT" dirty="0"/>
              <a:t>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30827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2249</Words>
  <Application>Microsoft Office PowerPoint</Application>
  <PresentationFormat>Presentazione su schermo (4:3)</PresentationFormat>
  <Paragraphs>275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Terra</vt:lpstr>
      <vt:lpstr>dr.ssa Carla breda</vt:lpstr>
      <vt:lpstr>Lo studio di R.Rosenthal e Jacobson</vt:lpstr>
      <vt:lpstr>Chi abbandona la scuola</vt:lpstr>
      <vt:lpstr> Aiutarli nella ricerca dell’identità</vt:lpstr>
      <vt:lpstr>L’identità QUANDO «SI  cambia pELLE»</vt:lpstr>
      <vt:lpstr>Identità o sospensione</vt:lpstr>
      <vt:lpstr>Mettersi nei panni degli studenti</vt:lpstr>
      <vt:lpstr>Cosa dicono dEi loro bisogni</vt:lpstr>
      <vt:lpstr>Cosa dicono di loro</vt:lpstr>
      <vt:lpstr>Bisogni biologici- motivazioni psicologiche</vt:lpstr>
      <vt:lpstr>I bisogni innescano motivazioni</vt:lpstr>
      <vt:lpstr>Motivazioni intrinseche</vt:lpstr>
      <vt:lpstr>La curiosità</vt:lpstr>
      <vt:lpstr>Effetti della deprivazione sensoriale</vt:lpstr>
      <vt:lpstr>Bisogno di realizzare competenze</vt:lpstr>
      <vt:lpstr>Impotenza appresa (M.Seligman) </vt:lpstr>
      <vt:lpstr>Bisogno di affiliazione</vt:lpstr>
      <vt:lpstr>Bisogno di affiliazione</vt:lpstr>
      <vt:lpstr>Bisogno di riuscita</vt:lpstr>
      <vt:lpstr>Approccio socioculturale</vt:lpstr>
      <vt:lpstr>IMPORTANZA DEL Contesto di apprendimento</vt:lpstr>
      <vt:lpstr>lA classe è un contesto di apprendimento…</vt:lpstr>
      <vt:lpstr>Filogenesi e ontogenesi</vt:lpstr>
      <vt:lpstr>Ascoltare per capire…..</vt:lpstr>
      <vt:lpstr>Le attribuzioni in caso di fallimento</vt:lpstr>
      <vt:lpstr>Quali processi si prediligono </vt:lpstr>
      <vt:lpstr>Mantenimento e attribuzioni</vt:lpstr>
      <vt:lpstr>Come sfidare i pattern di fallimento</vt:lpstr>
      <vt:lpstr>Raggiungere il successo scolastico Asip navigator, S. Solberg 2003-  adattamento L. Ferrari- l.Nota -Larios Padova</vt:lpstr>
      <vt:lpstr>1. Esplicitare l’Autoefficacia</vt:lpstr>
      <vt:lpstr>2.Definire un obiettivo</vt:lpstr>
      <vt:lpstr>Le credenze di autoefficacia migliorano quando</vt:lpstr>
      <vt:lpstr>3.Riconoscere e Gestire lo stress </vt:lpstr>
      <vt:lpstr>Gestire lo stress</vt:lpstr>
      <vt:lpstr>4.Ricevere supporto</vt:lpstr>
      <vt:lpstr>4.Le relazioni con gli insegnanti</vt:lpstr>
      <vt:lpstr>vantaggi</vt:lpstr>
      <vt:lpstr> sintesi dei Costrutti fondamentali</vt:lpstr>
      <vt:lpstr>Promuovere La resilienza</vt:lpstr>
      <vt:lpstr> utilizzare strategie di Problem solving</vt:lpstr>
      <vt:lpstr>Potenziare le risorse</vt:lpstr>
      <vt:lpstr>Attraverso</vt:lpstr>
      <vt:lpstr>Cosa chiedere ai ragazzi</vt:lpstr>
      <vt:lpstr>Cosa chiedere ai ragazzi</vt:lpstr>
      <vt:lpstr>Ingredienti della magia</vt:lpstr>
      <vt:lpstr>Per approfondire…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Bisogni cognitivi e affettivi</dc:title>
  <dc:creator>Greg</dc:creator>
  <cp:lastModifiedBy>interventi educativi</cp:lastModifiedBy>
  <cp:revision>117</cp:revision>
  <dcterms:created xsi:type="dcterms:W3CDTF">2012-02-08T15:08:03Z</dcterms:created>
  <dcterms:modified xsi:type="dcterms:W3CDTF">2012-03-06T17:06:53Z</dcterms:modified>
</cp:coreProperties>
</file>